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sldIdLst>
    <p:sldId id="256" r:id="rId2"/>
    <p:sldId id="275" r:id="rId3"/>
    <p:sldId id="359" r:id="rId4"/>
    <p:sldId id="365" r:id="rId5"/>
    <p:sldId id="366" r:id="rId6"/>
    <p:sldId id="340" r:id="rId7"/>
    <p:sldId id="351" r:id="rId8"/>
    <p:sldId id="333" r:id="rId9"/>
    <p:sldId id="317" r:id="rId10"/>
    <p:sldId id="318" r:id="rId11"/>
    <p:sldId id="319" r:id="rId12"/>
    <p:sldId id="321" r:id="rId13"/>
    <p:sldId id="322" r:id="rId14"/>
    <p:sldId id="323" r:id="rId15"/>
    <p:sldId id="334" r:id="rId16"/>
    <p:sldId id="324" r:id="rId17"/>
    <p:sldId id="325" r:id="rId18"/>
    <p:sldId id="326" r:id="rId19"/>
    <p:sldId id="327" r:id="rId20"/>
    <p:sldId id="328" r:id="rId21"/>
    <p:sldId id="329" r:id="rId22"/>
    <p:sldId id="330" r:id="rId23"/>
    <p:sldId id="331" r:id="rId24"/>
    <p:sldId id="364" r:id="rId25"/>
    <p:sldId id="335" r:id="rId26"/>
    <p:sldId id="336" r:id="rId27"/>
    <p:sldId id="338" r:id="rId28"/>
    <p:sldId id="341" r:id="rId29"/>
    <p:sldId id="345" r:id="rId30"/>
    <p:sldId id="346" r:id="rId31"/>
    <p:sldId id="347" r:id="rId32"/>
    <p:sldId id="348" r:id="rId33"/>
    <p:sldId id="349" r:id="rId34"/>
    <p:sldId id="342" r:id="rId35"/>
    <p:sldId id="367" r:id="rId36"/>
    <p:sldId id="350" r:id="rId37"/>
    <p:sldId id="356" r:id="rId38"/>
    <p:sldId id="353" r:id="rId39"/>
    <p:sldId id="362" r:id="rId40"/>
    <p:sldId id="354" r:id="rId41"/>
    <p:sldId id="363" r:id="rId42"/>
    <p:sldId id="259" r:id="rId43"/>
  </p:sldIdLst>
  <p:sldSz cx="9144000" cy="5143500" type="screen16x9"/>
  <p:notesSz cx="7099300" cy="10234613"/>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C3C"/>
    <a:srgbClr val="505050"/>
    <a:srgbClr val="344A9A"/>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0" autoAdjust="0"/>
    <p:restoredTop sz="96404" autoAdjust="0"/>
  </p:normalViewPr>
  <p:slideViewPr>
    <p:cSldViewPr snapToGrid="0" snapToObjects="1">
      <p:cViewPr varScale="1">
        <p:scale>
          <a:sx n="149" d="100"/>
          <a:sy n="149" d="100"/>
        </p:scale>
        <p:origin x="126" y="168"/>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5276BD3-5747-4CA5-856F-9769319D797D}" type="datetimeFigureOut">
              <a:rPr lang="sv-SE" smtClean="0"/>
              <a:t>2023-04-20</a:t>
            </a:fld>
            <a:endParaRPr lang="sv-SE" dirty="0"/>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06FB3F0-E093-4198-89D0-4048A5923676}" type="slidenum">
              <a:rPr lang="sv-SE" smtClean="0"/>
              <a:t>‹#›</a:t>
            </a:fld>
            <a:endParaRPr lang="sv-SE" dirty="0"/>
          </a:p>
        </p:txBody>
      </p:sp>
    </p:spTree>
    <p:extLst>
      <p:ext uri="{BB962C8B-B14F-4D97-AF65-F5344CB8AC3E}">
        <p14:creationId xmlns:p14="http://schemas.microsoft.com/office/powerpoint/2010/main" val="414905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a:t>
            </a:fld>
            <a:endParaRPr lang="sv-SE" dirty="0"/>
          </a:p>
        </p:txBody>
      </p:sp>
    </p:spTree>
    <p:extLst>
      <p:ext uri="{BB962C8B-B14F-4D97-AF65-F5344CB8AC3E}">
        <p14:creationId xmlns:p14="http://schemas.microsoft.com/office/powerpoint/2010/main" val="167159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28</a:t>
            </a:fld>
            <a:endParaRPr lang="sv-SE" dirty="0"/>
          </a:p>
        </p:txBody>
      </p:sp>
    </p:spTree>
    <p:extLst>
      <p:ext uri="{BB962C8B-B14F-4D97-AF65-F5344CB8AC3E}">
        <p14:creationId xmlns:p14="http://schemas.microsoft.com/office/powerpoint/2010/main" val="46694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29</a:t>
            </a:fld>
            <a:endParaRPr lang="sv-SE" dirty="0"/>
          </a:p>
        </p:txBody>
      </p:sp>
    </p:spTree>
    <p:extLst>
      <p:ext uri="{BB962C8B-B14F-4D97-AF65-F5344CB8AC3E}">
        <p14:creationId xmlns:p14="http://schemas.microsoft.com/office/powerpoint/2010/main" val="2234410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30</a:t>
            </a:fld>
            <a:endParaRPr lang="sv-SE" dirty="0"/>
          </a:p>
        </p:txBody>
      </p:sp>
    </p:spTree>
    <p:extLst>
      <p:ext uri="{BB962C8B-B14F-4D97-AF65-F5344CB8AC3E}">
        <p14:creationId xmlns:p14="http://schemas.microsoft.com/office/powerpoint/2010/main" val="180595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31</a:t>
            </a:fld>
            <a:endParaRPr lang="sv-SE" dirty="0"/>
          </a:p>
        </p:txBody>
      </p:sp>
    </p:spTree>
    <p:extLst>
      <p:ext uri="{BB962C8B-B14F-4D97-AF65-F5344CB8AC3E}">
        <p14:creationId xmlns:p14="http://schemas.microsoft.com/office/powerpoint/2010/main" val="895108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32</a:t>
            </a:fld>
            <a:endParaRPr lang="sv-SE" dirty="0"/>
          </a:p>
        </p:txBody>
      </p:sp>
    </p:spTree>
    <p:extLst>
      <p:ext uri="{BB962C8B-B14F-4D97-AF65-F5344CB8AC3E}">
        <p14:creationId xmlns:p14="http://schemas.microsoft.com/office/powerpoint/2010/main" val="2264571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33</a:t>
            </a:fld>
            <a:endParaRPr lang="sv-SE" dirty="0"/>
          </a:p>
        </p:txBody>
      </p:sp>
    </p:spTree>
    <p:extLst>
      <p:ext uri="{BB962C8B-B14F-4D97-AF65-F5344CB8AC3E}">
        <p14:creationId xmlns:p14="http://schemas.microsoft.com/office/powerpoint/2010/main" val="1412276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34</a:t>
            </a:fld>
            <a:endParaRPr lang="sv-SE" dirty="0"/>
          </a:p>
        </p:txBody>
      </p:sp>
    </p:spTree>
    <p:extLst>
      <p:ext uri="{BB962C8B-B14F-4D97-AF65-F5344CB8AC3E}">
        <p14:creationId xmlns:p14="http://schemas.microsoft.com/office/powerpoint/2010/main" val="3803486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37</a:t>
            </a:fld>
            <a:endParaRPr lang="sv-SE" dirty="0"/>
          </a:p>
        </p:txBody>
      </p:sp>
    </p:spTree>
    <p:extLst>
      <p:ext uri="{BB962C8B-B14F-4D97-AF65-F5344CB8AC3E}">
        <p14:creationId xmlns:p14="http://schemas.microsoft.com/office/powerpoint/2010/main" val="364497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8</a:t>
            </a:fld>
            <a:endParaRPr lang="sv-SE" dirty="0"/>
          </a:p>
        </p:txBody>
      </p:sp>
    </p:spTree>
    <p:extLst>
      <p:ext uri="{BB962C8B-B14F-4D97-AF65-F5344CB8AC3E}">
        <p14:creationId xmlns:p14="http://schemas.microsoft.com/office/powerpoint/2010/main" val="2021311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15</a:t>
            </a:fld>
            <a:endParaRPr lang="sv-SE" dirty="0"/>
          </a:p>
        </p:txBody>
      </p:sp>
    </p:spTree>
    <p:extLst>
      <p:ext uri="{BB962C8B-B14F-4D97-AF65-F5344CB8AC3E}">
        <p14:creationId xmlns:p14="http://schemas.microsoft.com/office/powerpoint/2010/main" val="16253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21</a:t>
            </a:fld>
            <a:endParaRPr lang="sv-SE" dirty="0"/>
          </a:p>
        </p:txBody>
      </p:sp>
    </p:spTree>
    <p:extLst>
      <p:ext uri="{BB962C8B-B14F-4D97-AF65-F5344CB8AC3E}">
        <p14:creationId xmlns:p14="http://schemas.microsoft.com/office/powerpoint/2010/main" val="173899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22</a:t>
            </a:fld>
            <a:endParaRPr lang="sv-SE" dirty="0"/>
          </a:p>
        </p:txBody>
      </p:sp>
    </p:spTree>
    <p:extLst>
      <p:ext uri="{BB962C8B-B14F-4D97-AF65-F5344CB8AC3E}">
        <p14:creationId xmlns:p14="http://schemas.microsoft.com/office/powerpoint/2010/main" val="282533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23</a:t>
            </a:fld>
            <a:endParaRPr lang="sv-SE" dirty="0"/>
          </a:p>
        </p:txBody>
      </p:sp>
    </p:spTree>
    <p:extLst>
      <p:ext uri="{BB962C8B-B14F-4D97-AF65-F5344CB8AC3E}">
        <p14:creationId xmlns:p14="http://schemas.microsoft.com/office/powerpoint/2010/main" val="255992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25</a:t>
            </a:fld>
            <a:endParaRPr lang="sv-SE" dirty="0"/>
          </a:p>
        </p:txBody>
      </p:sp>
    </p:spTree>
    <p:extLst>
      <p:ext uri="{BB962C8B-B14F-4D97-AF65-F5344CB8AC3E}">
        <p14:creationId xmlns:p14="http://schemas.microsoft.com/office/powerpoint/2010/main" val="214326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26</a:t>
            </a:fld>
            <a:endParaRPr lang="sv-SE" dirty="0"/>
          </a:p>
        </p:txBody>
      </p:sp>
    </p:spTree>
    <p:extLst>
      <p:ext uri="{BB962C8B-B14F-4D97-AF65-F5344CB8AC3E}">
        <p14:creationId xmlns:p14="http://schemas.microsoft.com/office/powerpoint/2010/main" val="5094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27</a:t>
            </a:fld>
            <a:endParaRPr lang="sv-SE" dirty="0"/>
          </a:p>
        </p:txBody>
      </p:sp>
    </p:spTree>
    <p:extLst>
      <p:ext uri="{BB962C8B-B14F-4D97-AF65-F5344CB8AC3E}">
        <p14:creationId xmlns:p14="http://schemas.microsoft.com/office/powerpoint/2010/main" val="297072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sv-SE"/>
              <a:t>Klicka här för att ändra mall för rubrikformat</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AB8836C6-9243-41E9-B0A1-27304DC2DF41}"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7032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059ECBF0-E22D-42BD-B4B6-0B698FAD9FC1}"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69625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F7F13B25-91D1-41D1-9C8C-29624A86DC8D}"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4893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0" y="-4"/>
            <a:ext cx="9144000" cy="308923"/>
          </a:xfrm>
        </p:spPr>
        <p:txBody>
          <a:bodyPr lIns="0" tIns="0" rIns="0" bIns="0">
            <a:normAutofit/>
          </a:bodyPr>
          <a:lstStyle>
            <a:lvl1pPr algn="ctr">
              <a:defRPr sz="750" b="0" i="0" baseline="0">
                <a:solidFill>
                  <a:schemeClr val="bg2">
                    <a:lumMod val="50000"/>
                  </a:schemeClr>
                </a:solidFill>
                <a:latin typeface="HelveticaNeueLT W1G 55 Roman" panose="020B0604020202020204" pitchFamily="34" charset="0"/>
                <a:cs typeface="Times New Roman"/>
              </a:defRPr>
            </a:lvl1pPr>
          </a:lstStyle>
          <a:p>
            <a:r>
              <a:rPr lang="sv-SE" dirty="0"/>
              <a:t>SEKOM – SOCIOEKONOMISK ANALYS FÖR KOMMUNER</a:t>
            </a:r>
            <a:endParaRPr dirty="0"/>
          </a:p>
        </p:txBody>
      </p:sp>
      <p:sp>
        <p:nvSpPr>
          <p:cNvPr id="3" name="Holder 3"/>
          <p:cNvSpPr>
            <a:spLocks noGrp="1"/>
          </p:cNvSpPr>
          <p:nvPr>
            <p:ph sz="half" idx="2"/>
          </p:nvPr>
        </p:nvSpPr>
        <p:spPr>
          <a:xfrm>
            <a:off x="457201" y="1183006"/>
            <a:ext cx="397764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6"/>
            <a:ext cx="397764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27345F1-26A3-4983-8636-8030F06AE18C}" type="datetime1">
              <a:rPr lang="en-US" smtClean="0"/>
              <a:t>4/20/2023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41799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D700758E-4F3B-4A66-AE26-1288BFEBF560}"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74027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sv-SE"/>
              <a:t>Klicka här för att ändra mall för rubrikformat</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855AE19-1C2C-4566-B6DB-0EF0ED851FB6}"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1228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90EF46E6-09C2-41F9-BB67-574E8042849D}" type="datetime1">
              <a:rPr lang="en-US" smtClean="0"/>
              <a:t>4/20/2023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59449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sv-SE"/>
              <a:t>Klicka här för att ändra mall för rubrikformat</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7A13DD17-D4DF-491D-8615-1D5E092644AD}" type="datetime1">
              <a:rPr lang="en-US" smtClean="0"/>
              <a:t>4/20/2023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1228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EE1AA803-9CD6-4689-B7A0-3F1D2698488D}" type="datetime1">
              <a:rPr lang="en-US" smtClean="0"/>
              <a:t>4/20/2023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46551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50EFF-B47D-409E-A284-D0D78699F1B1}" type="datetime1">
              <a:rPr lang="en-US" smtClean="0"/>
              <a:t>4/20/2023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2021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sv-SE"/>
              <a:t>Klicka här för att ändra mall för rubrikformat</a:t>
            </a:r>
            <a:endParaRPr lang="en-US"/>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8EFAA0C-4EBA-49EC-920D-FEBFB10AC352}" type="datetime1">
              <a:rPr lang="en-US" smtClean="0"/>
              <a:t>4/20/2023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754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sv-SE"/>
              <a:t>Klicka här för att ändra mall för rubrikformat</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F710C9D-A11D-48EF-B2C6-2F55AC72D358}" type="datetime1">
              <a:rPr lang="en-US" smtClean="0"/>
              <a:t>4/20/2023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6421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5EB5656F-5A1C-4C3C-91D3-6391838168B6}" type="datetime1">
              <a:rPr lang="en-US" smtClean="0"/>
              <a:t>4/20/2023</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022E292F-5A69-5847-BC53-0F0E53C331A9}" type="slidenum">
              <a:t>‹#›</a:t>
            </a:fld>
            <a:endParaRPr lang="en-US" dirty="0"/>
          </a:p>
        </p:txBody>
      </p:sp>
      <p:pic>
        <p:nvPicPr>
          <p:cNvPr id="7" name="Picture 2" descr="sidfot logo mönste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637870"/>
            <a:ext cx="9144000" cy="505631"/>
          </a:xfrm>
          <a:prstGeom prst="rect">
            <a:avLst/>
          </a:prstGeom>
        </p:spPr>
      </p:pic>
    </p:spTree>
    <p:extLst>
      <p:ext uri="{BB962C8B-B14F-4D97-AF65-F5344CB8AC3E}">
        <p14:creationId xmlns:p14="http://schemas.microsoft.com/office/powerpoint/2010/main" val="5384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148"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3.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5.xml"/><Relationship Id="rId2" Type="http://schemas.openxmlformats.org/officeDocument/2006/relationships/image" Target="../media/image4.png"/><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1.xml"/><Relationship Id="rId1" Type="http://schemas.openxmlformats.org/officeDocument/2006/relationships/slideLayout" Target="../slideLayouts/slideLayout6.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4.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3.xml"/><Relationship Id="rId4" Type="http://schemas.openxmlformats.org/officeDocument/2006/relationships/slide" Target="slide4.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2.xml"/><Relationship Id="rId35" Type="http://schemas.openxmlformats.org/officeDocument/2006/relationships/slide" Target="slide38.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0.w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1.wmf"/></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2.wm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3.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4.wmf"/></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5.wmf"/></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7.wmf"/></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studios.statisticon.se/dodlighet"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xmlns=""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adec="http://schemas.microsoft.com/office/drawing/2017/decorative" xmlns="" val="1"/>
              </a:ext>
            </a:extLst>
          </p:cNvPr>
          <p:cNvSpPr/>
          <p:nvPr/>
        </p:nvSpPr>
        <p:spPr>
          <a:xfrm>
            <a:off x="0" y="944686"/>
            <a:ext cx="9144000" cy="27798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6" name="Picture 5" descr="Statisticons logotyp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8270" y="1122100"/>
            <a:ext cx="1087460" cy="811455"/>
          </a:xfrm>
          <a:prstGeom prst="rect">
            <a:avLst/>
          </a:prstGeom>
        </p:spPr>
      </p:pic>
      <p:sp>
        <p:nvSpPr>
          <p:cNvPr id="10" name="TextBox 9"/>
          <p:cNvSpPr txBox="1">
            <a:spLocks noGrp="1"/>
          </p:cNvSpPr>
          <p:nvPr>
            <p:ph type="title" idx="4294967295"/>
          </p:nvPr>
        </p:nvSpPr>
        <p:spPr>
          <a:xfrm>
            <a:off x="0" y="2377507"/>
            <a:ext cx="9144000" cy="584765"/>
          </a:xfrm>
          <a:prstGeom prst="rect">
            <a:avLst/>
          </a:prstGeom>
          <a:noFill/>
          <a:ln>
            <a:noFill/>
            <a:prstDash/>
          </a:ln>
          <a:effectLst/>
        </p:spPr>
        <p:txBody>
          <a:bodyPr rot="0" spcFirstLastPara="0" vertOverflow="overflow" horzOverflow="overflow" vert="horz" wrap="square" lIns="91430" tIns="45715" rIns="91430" bIns="45715" numCol="1" spcCol="0" rtlCol="0" fromWordArt="0" anchor="t" anchorCtr="0" forceAA="0" compatLnSpc="1">
            <a:prstTxWarp prst="textNoShape">
              <a:avLst/>
            </a:prstTxWarp>
            <a:spAutoFit/>
          </a:bodyPr>
          <a:lstStyle/>
          <a:p>
            <a:pPr marL="0" marR="0" lvl="0" indent="0" algn="ctr" defTabSz="457148"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a:ln>
                  <a:noFill/>
                </a:ln>
                <a:solidFill>
                  <a:schemeClr val="tx1">
                    <a:lumMod val="75000"/>
                  </a:schemeClr>
                </a:solidFill>
                <a:effectLst/>
                <a:uLnTx/>
                <a:uFillTx/>
                <a:latin typeface="HelveticaNeueLT W1G 55 Roman"/>
                <a:ea typeface="+mn-ea"/>
                <a:cs typeface="HelveticaNeueLT W1G 55 Roman"/>
              </a:rPr>
              <a:t>BEFOLKNINGSPROGNOS 2023 - 2037  </a:t>
            </a:r>
            <a:endParaRPr kumimoji="0" lang="en-US" sz="3200" b="0" i="0" u="none" strike="noStrike" kern="1200" cap="none" spc="0" normalizeH="0" baseline="0" noProof="0" dirty="0">
              <a:ln>
                <a:noFill/>
              </a:ln>
              <a:solidFill>
                <a:schemeClr val="tx1">
                  <a:lumMod val="75000"/>
                </a:schemeClr>
              </a:solidFill>
              <a:effectLst/>
              <a:uLnTx/>
              <a:uFillTx/>
              <a:latin typeface="HelveticaNeueLT W1G 55 Roman"/>
              <a:ea typeface="+mn-ea"/>
              <a:cs typeface="HelveticaNeueLT W1G 55 Roman"/>
            </a:endParaRPr>
          </a:p>
        </p:txBody>
      </p:sp>
      <p:sp>
        <p:nvSpPr>
          <p:cNvPr id="11" name="TextBox 10"/>
          <p:cNvSpPr txBox="1"/>
          <p:nvPr/>
        </p:nvSpPr>
        <p:spPr>
          <a:xfrm>
            <a:off x="0" y="3068249"/>
            <a:ext cx="9144000" cy="400099"/>
          </a:xfrm>
          <a:prstGeom prst="rect">
            <a:avLst/>
          </a:prstGeom>
          <a:noFill/>
        </p:spPr>
        <p:txBody>
          <a:bodyPr wrap="square" lIns="91430" tIns="45715" rIns="91430" bIns="45715" rtlCol="0">
            <a:spAutoFit/>
          </a:bodyPr>
          <a:lstStyle/>
          <a:p>
            <a:pPr algn="ctr"/>
            <a:r>
              <a:rPr lang="da-DK" sz="2000">
                <a:solidFill>
                  <a:schemeClr val="tx1">
                    <a:lumMod val="75000"/>
                  </a:schemeClr>
                </a:solidFill>
                <a:latin typeface="HelveticaNeueLT W1G 56 It"/>
                <a:cs typeface="HelveticaNeueLT W1G 56 It"/>
              </a:rPr>
              <a:t>KROKOMS KOMMUN</a:t>
            </a:r>
            <a:endParaRPr lang="en-US" sz="2000" dirty="0">
              <a:solidFill>
                <a:schemeClr val="tx1">
                  <a:lumMod val="75000"/>
                </a:schemeClr>
              </a:solidFill>
              <a:latin typeface="HelveticaNeueLT W1G 56 It"/>
              <a:cs typeface="HelveticaNeueLT W1G 56 It"/>
            </a:endParaRPr>
          </a:p>
        </p:txBody>
      </p:sp>
    </p:spTree>
    <p:extLst>
      <p:ext uri="{BB962C8B-B14F-4D97-AF65-F5344CB8AC3E}">
        <p14:creationId xmlns:p14="http://schemas.microsoft.com/office/powerpoint/2010/main" val="202778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687759E-56D3-4D7C-A9D7-35FC2BDC03C5}"/>
              </a:ext>
              <a:ext uri="{C183D7F6-B498-43B3-948B-1728B52AA6E4}">
                <adec:decorative xmlns:adec="http://schemas.microsoft.com/office/drawing/2017/decorative" xmlns="" val="0"/>
              </a:ext>
            </a:extLst>
          </p:cNvPr>
          <p:cNvSpPr>
            <a:spLocks noGrp="1"/>
          </p:cNvSpPr>
          <p:nvPr>
            <p:ph type="title"/>
          </p:nvPr>
        </p:nvSpPr>
        <p:spPr/>
        <p:txBody>
          <a:bodyPr/>
          <a:lstStyle/>
          <a:p>
            <a:r>
              <a:rPr lang="sv-SE" sz="800" b="1" dirty="0">
                <a:solidFill>
                  <a:schemeClr val="tx1">
                    <a:lumMod val="75000"/>
                  </a:schemeClr>
                </a:solidFill>
              </a:rPr>
              <a:t>FOLKMÄNGDENS UTVECKLINGSTAKT</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493A8FAF-7642-4A53-A701-802FDD583FC9}"/>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2479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UTVECKLINGSTAKT</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den årliga procentuella förändringen av </a:t>
            </a:r>
            <a:r>
              <a:rPr lang="sv-SE" sz="900" i="1">
                <a:solidFill>
                  <a:schemeClr val="tx1">
                    <a:lumMod val="75000"/>
                  </a:schemeClr>
                </a:solidFill>
                <a:latin typeface="HelveticaNeueLT W1G 55 Roman" panose="020B0604020202020204" pitchFamily="34" charset="0"/>
              </a:rPr>
              <a:t>folkmängden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utveckling 2023-2037.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till höger kan man jämföra kommunens procentuella förändring av folkmängden med riket. Den årliga förändringstakten visar med hur många procent kommunen växer under ett år. Negativa tal innebär att folkmängden minskar under året. Förändringen under t.ex.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beräknas som </a:t>
            </a:r>
            <a:r>
              <a:rPr lang="sv-SE" sz="900">
                <a:solidFill>
                  <a:schemeClr val="tx1">
                    <a:lumMod val="75000"/>
                  </a:schemeClr>
                </a:solidFill>
                <a:latin typeface="HelveticaNeueLT W1G 55 Roman" panose="020B0604020202020204" pitchFamily="34" charset="0"/>
              </a:rPr>
              <a:t>Folkmängd(2023) </a:t>
            </a:r>
            <a:r>
              <a:rPr lang="sv-SE" sz="900" dirty="0">
                <a:solidFill>
                  <a:schemeClr val="tx1">
                    <a:lumMod val="75000"/>
                  </a:schemeClr>
                </a:solidFill>
                <a:latin typeface="HelveticaNeueLT W1G 55 Roman" panose="020B0604020202020204" pitchFamily="34" charset="0"/>
              </a:rPr>
              <a:t>dividerat med </a:t>
            </a:r>
            <a:r>
              <a:rPr lang="sv-SE" sz="900">
                <a:solidFill>
                  <a:schemeClr val="tx1">
                    <a:lumMod val="75000"/>
                  </a:schemeClr>
                </a:solidFill>
                <a:latin typeface="HelveticaNeueLT W1G 55 Roman" panose="020B0604020202020204" pitchFamily="34" charset="0"/>
              </a:rPr>
              <a:t>Folkmängd(2022)     </a:t>
            </a:r>
            <a:r>
              <a:rPr lang="sv-SE" sz="900" dirty="0">
                <a:solidFill>
                  <a:schemeClr val="tx1">
                    <a:lumMod val="75000"/>
                  </a:schemeClr>
                </a:solidFill>
                <a:latin typeface="HelveticaNeueLT W1G 55 Roman" panose="020B0604020202020204" pitchFamily="34" charset="0"/>
              </a:rPr>
              <a:t>minus 1.</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procentuell förändring av folkmängden per år, i kommunen och i riket, för åren 1980 till 2037." title="Procentuell förändring av folkmängden i Krokoms kommun 1980 till 2037">
            <a:extLst>
              <a:ext uri="{FF2B5EF4-FFF2-40B4-BE49-F238E27FC236}">
                <a16:creationId xmlns:a16="http://schemas.microsoft.com/office/drawing/2014/main" id="{517EE3EE-5F95-CAB0-F05B-AA9EA992D2E9}"/>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165740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B27D6DC2-3014-498F-BFF0-DAEDA4E3B0C9}"/>
              </a:ext>
            </a:extLst>
          </p:cNvPr>
          <p:cNvSpPr>
            <a:spLocks noGrp="1"/>
          </p:cNvSpPr>
          <p:nvPr>
            <p:ph type="title"/>
          </p:nvPr>
        </p:nvSpPr>
        <p:spPr/>
        <p:txBody>
          <a:bodyPr/>
          <a:lstStyle/>
          <a:p>
            <a:r>
              <a:rPr lang="sv-SE" sz="800" b="1" dirty="0">
                <a:solidFill>
                  <a:schemeClr val="tx1">
                    <a:lumMod val="75000"/>
                  </a:schemeClr>
                </a:solidFill>
              </a:rPr>
              <a:t>FÖRSÖRJNINGSBÖRDA</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EEB24C27-9F4D-4B5E-9044-1C9998E4A93E}"/>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FÖRSÖRJNINGSBÖRDA</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Kvoten mellan antalet invånare i icke yrkesverksam ålder (0-19 år och 65 år eller äldre) och antalet i yrkesverksam ålder (20-64). 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Försörjningsbörda är ett demografiskt mått som visar på relationen mellan antalet personer som behöver bli försörjda och antalet personer som kan bidra till deras försörjning. Uttrycket beskriver hur många personer en person i yrkesverksam ålder måste försörja förutom sig själv. Försörjnings-bördan kan delas upp i två delar, en del från barn och ungdomar (0-19 år) och en del från äldre (65+).</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örsörjningsbörda per år för åren 1980 till 2037, dels total och dels uppdelad på barn och ungdomar (0 till 19 år) respektive äldre (65 år eller åldre). Rikets motsvarighet finns med med för jämförelse." title="Försörjningsbörda i Krokoms kommun 1980 till 2037">
            <a:extLst>
              <a:ext uri="{FF2B5EF4-FFF2-40B4-BE49-F238E27FC236}">
                <a16:creationId xmlns:a16="http://schemas.microsoft.com/office/drawing/2014/main" id="{A40C7895-3AA0-FA4F-66A9-BCD14C897914}"/>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31988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85BED02-C23B-4091-9048-45F9F984A832}"/>
              </a:ext>
            </a:extLst>
          </p:cNvPr>
          <p:cNvSpPr>
            <a:spLocks noGrp="1"/>
          </p:cNvSpPr>
          <p:nvPr>
            <p:ph type="title"/>
          </p:nvPr>
        </p:nvSpPr>
        <p:spPr/>
        <p:txBody>
          <a:bodyPr/>
          <a:lstStyle/>
          <a:p>
            <a:pPr>
              <a:lnSpc>
                <a:spcPct val="150000"/>
              </a:lnSpc>
            </a:pPr>
            <a:r>
              <a:rPr lang="sv-SE" sz="800" b="1" dirty="0">
                <a:solidFill>
                  <a:schemeClr val="tx1">
                    <a:lumMod val="75000"/>
                  </a:schemeClr>
                </a:solidFill>
              </a:rPr>
              <a:t>FÖDDA, DÖDA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DA77B733-A6C5-4BF7-83CA-559FACEBCB7A}"/>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FÖDDA, DÖDA OCH FÖDELSEÖVERSKOTT</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födda och </a:t>
            </a:r>
            <a:r>
              <a:rPr lang="sv-SE" sz="900" i="1">
                <a:solidFill>
                  <a:schemeClr val="tx1">
                    <a:lumMod val="75000"/>
                  </a:schemeClr>
                </a:solidFill>
                <a:latin typeface="HelveticaNeueLT W1G 55 Roman" panose="020B0604020202020204" pitchFamily="34" charset="0"/>
              </a:rPr>
              <a:t>döda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födda minus döda kallas för födelseöverskott eller naturlig befolkningsökning. Antalet födda har sedan 2012 varierat mellan 131 och 
177. År 2022 föddes 148 barn och under prognosperioden förväntas i genomsnitt 154 barn att födas per år. Antalet avlidna har sedan 2012 varierat mellan 123 och 164. År 2022 avled 164 personer och under prognosperioden förväntas i genomsnitt 167 personer att avlida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födda, antal döda och födelseöverskott per år i kommunen mellan åren 1980 och 2037." title="Antal födda och döda i Krokoms kommun 1980 till 2037">
            <a:extLst>
              <a:ext uri="{FF2B5EF4-FFF2-40B4-BE49-F238E27FC236}">
                <a16:creationId xmlns:a16="http://schemas.microsoft.com/office/drawing/2014/main" id="{09749C73-436E-B4CE-2B4B-DEB4881337A7}"/>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70625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0EAFFF8-CCEF-4F1E-89B3-D263DE72BCB5}"/>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IN- OCH UTFLYTTADE SAMT FLYTTNETTO</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13</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FB81E44F-03EA-446D-922B-568CE7DBBDCD}"/>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UTFLYTTADE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SAMT FLYTTNETTO</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in- och </a:t>
            </a:r>
            <a:r>
              <a:rPr lang="sv-SE" sz="900" i="1">
                <a:solidFill>
                  <a:schemeClr val="tx1">
                    <a:lumMod val="75000"/>
                  </a:schemeClr>
                </a:solidFill>
                <a:latin typeface="HelveticaNeueLT W1G 55 Roman" panose="020B0604020202020204" pitchFamily="34" charset="0"/>
              </a:rPr>
              <a:t>utflyttade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Flyttnettot beräknas som inflyttade minus utflyttade. Antalet inflyttade har sedan 2012 varierat mellan 854 och 1 076. År 2022 flyttade 1 031 personer till kommunen och under prognosperioden förväntas i genomsnitt 1 119 personer flytta in per år. Antalet utflyttade har sedan 2012 varierat mellan 757 och 1 027. År 2022 flyttade 841 personer från kommunen och under prognosperioden förväntas i genomsnitt 922 personer flytta ut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inflyttade, antal utflyttade och flyttnetto per år i kommunen mellan åren 1980 och 2037." title="Antal in- och utflyttade i Krokoms kommun 1980 till 2037">
            <a:extLst>
              <a:ext uri="{FF2B5EF4-FFF2-40B4-BE49-F238E27FC236}">
                <a16:creationId xmlns:a16="http://schemas.microsoft.com/office/drawing/2014/main" id="{8A3661EA-0641-08EB-1647-527FB51AAEE3}"/>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84303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C9CBCB17-9722-4CB2-81D9-D85E4E0B6630}"/>
              </a:ext>
            </a:extLst>
          </p:cNvPr>
          <p:cNvSpPr>
            <a:spLocks noGrp="1"/>
          </p:cNvSpPr>
          <p:nvPr>
            <p:ph type="title"/>
          </p:nvPr>
        </p:nvSpPr>
        <p:spPr/>
        <p:txBody>
          <a:bodyPr/>
          <a:lstStyle/>
          <a:p>
            <a:pPr>
              <a:lnSpc>
                <a:spcPct val="150000"/>
              </a:lnSpc>
            </a:pPr>
            <a:r>
              <a:rPr lang="sv-SE" sz="800" b="1" dirty="0">
                <a:solidFill>
                  <a:schemeClr val="tx1">
                    <a:lumMod val="75000"/>
                  </a:schemeClr>
                </a:solidFill>
              </a:rPr>
              <a:t>FLYTTNETTO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14</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89DF044E-8D4B-4605-A9BC-CF609DE40314}"/>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395950"/>
            <a:ext cx="2025000" cy="4212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FLYTTNETTO OCH FÖDELSEÖVERSKOTT</a:t>
            </a:r>
          </a:p>
          <a:p>
            <a:pPr>
              <a:lnSpc>
                <a:spcPct val="150000"/>
              </a:lnSpc>
            </a:pPr>
            <a:r>
              <a:rPr lang="sv-SE" sz="900" b="1">
                <a:solidFill>
                  <a:schemeClr val="tx1">
                    <a:lumMod val="75000"/>
                  </a:schemeClr>
                </a:solidFill>
                <a:latin typeface="HelveticaNeueLT W1G 55 Roman" panose="020B0604020202020204" pitchFamily="34" charset="0"/>
              </a:rPr>
              <a:t/>
            </a:r>
            <a:br>
              <a:rPr lang="sv-SE" sz="900" b="1">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Folkmängden har ökat med 942 personer sedan 2012. Från 2022 fram till prognosperiodens slut 2037 förväntas folkmängden att öka med 
2 768 personer.
Födelseöverskottet har sedan 2012 varierat mellan -16 och 42 personer. År 2022 var överskottet -16 personer och under prognosperioden förväntas överskottet bli i genomsnitt -13 personer per år.
Flyttnettot har sedan 2012 varierat mellan -91 och 266. År 2022 var flyttnettot 190 personer och under prognosperioden förväntas flyttnettot bli i genomsnitt 197 personer per år.</a:t>
            </a: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lyttnetto och födelseöverskott per år mellan åren 1980 och 2037 samt den totala förändringen av folkmängd per år som detta genererar." title="Flyttnetto och födelseöverskott i Krokoms kommun 1980 till 2037">
            <a:extLst>
              <a:ext uri="{FF2B5EF4-FFF2-40B4-BE49-F238E27FC236}">
                <a16:creationId xmlns:a16="http://schemas.microsoft.com/office/drawing/2014/main" id="{9F994A0D-7075-C234-9DFF-BC6F3A97197A}"/>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88534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15</a:t>
            </a:fld>
            <a:endParaRPr lang="sv-SE" sz="1050" dirty="0">
              <a:solidFill>
                <a:srgbClr val="3C3C3C"/>
              </a:solidFill>
            </a:endParaRPr>
          </a:p>
        </p:txBody>
      </p:sp>
      <p:pic>
        <p:nvPicPr>
          <p:cNvPr id="3"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42050"/>
            <a:ext cx="5971446" cy="14868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3</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DEMOGRAFISKA EFFEKTER</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51732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5AF6DE2-3D90-4B6C-A422-C4B2F82A27AE}"/>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BEFOLKNINGENS SAMMANSÄTTNING EFTER 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E08CC791-BC24-4F37-95BF-8046C68E2CDE}"/>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BEFOLKNINGENS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SAMMANSÄTTNING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EFTER ÅLDER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invånare efter ålder år 2022 och prognos för 2037</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Förändringskomponenternas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utveckling påverkar åldersstrukturen. </a:t>
            </a:r>
          </a:p>
          <a:p>
            <a:pPr>
              <a:lnSpc>
                <a:spcPct val="150000"/>
              </a:lnSpc>
            </a:pPr>
            <a:r>
              <a:rPr lang="sv-SE" sz="900" dirty="0">
                <a:solidFill>
                  <a:schemeClr val="tx1">
                    <a:lumMod val="75000"/>
                  </a:schemeClr>
                </a:solidFill>
                <a:latin typeface="HelveticaNeueLT W1G 55 Roman" panose="020B0604020202020204" pitchFamily="34" charset="0"/>
              </a:rPr>
              <a:t>Diagrammet visar hur befolkningen är fördelad efter ålder i kommunen år 2022 och år 2037.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Åldrandet medför till exempel att de som var 60 år 2022 är 70 år 2032. Att antalet 60-åringar år 2022 skiljer sig från antalet 70-åringar år 2032 beror på att personer har flyttat till eller från kommunen samt att vissa har avlidit.</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invånare per ålder i ettårsklass i kommunen, staplarna det sista historiska året och linjen det sista prognosåret, för jämförelse." title="Antal invånare efter ålder i Krokoms kommun år 2022 och 2037">
            <a:extLst>
              <a:ext uri="{FF2B5EF4-FFF2-40B4-BE49-F238E27FC236}">
                <a16:creationId xmlns:a16="http://schemas.microsoft.com/office/drawing/2014/main" id="{C8B8DFCA-797E-43F2-44BC-6FF315C4D1AD}"/>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49216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A105E2AB-8E60-40B0-9162-27727229E3B1}"/>
              </a:ext>
            </a:extLst>
          </p:cNvPr>
          <p:cNvSpPr>
            <a:spLocks noGrp="1"/>
          </p:cNvSpPr>
          <p:nvPr>
            <p:ph type="title"/>
          </p:nvPr>
        </p:nvSpPr>
        <p:spPr/>
        <p:txBody>
          <a:bodyPr/>
          <a:lstStyle/>
          <a:p>
            <a:pPr>
              <a:lnSpc>
                <a:spcPct val="150000"/>
              </a:lnSpc>
            </a:pPr>
            <a:r>
              <a:rPr lang="sv-SE" sz="800" b="1" dirty="0">
                <a:solidFill>
                  <a:schemeClr val="tx1">
                    <a:lumMod val="75000"/>
                  </a:schemeClr>
                </a:solidFill>
              </a:rPr>
              <a:t>FÖRÄNDRING I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DA15CF3E-AB78-4295-BA0E-53B12C26887B}"/>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FÖRÄNDRING I ÅLDERSSTRUKTUREN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invånare i olika åldrar mellan </a:t>
            </a:r>
            <a:r>
              <a:rPr lang="sv-SE" sz="900" i="1">
                <a:solidFill>
                  <a:schemeClr val="tx1">
                    <a:lumMod val="75000"/>
                  </a:schemeClr>
                </a:solidFill>
                <a:latin typeface="HelveticaNeueLT W1G 55 Roman" panose="020B0604020202020204" pitchFamily="34" charset="0"/>
              </a:rPr>
              <a:t>år  2022 och 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visas hur antalet personer i olika åldrar förändras under prognosperioden på grund av åldrande, flyttningar, födslar och avlidna. Detta mäts genom att räkna ut skillnaden mellan de två åldersfördelningarna i diagrammet ovan. Ett positivt värde för en viss ålder innebär att antalet invånare i den åldern ökar under prognosperioden. Ett negativt värde innebär på motsvarande sätt att antalet förväntas minska.</a:t>
            </a: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diagram som visar förändring i antal invånare per ettårsklass mellan det senaste historiska året och det sista prognosåret." title="Förändring i antal personer efter ålder mellan åren 2022 och 2037 i Krokoms kommun">
            <a:extLst>
              <a:ext uri="{FF2B5EF4-FFF2-40B4-BE49-F238E27FC236}">
                <a16:creationId xmlns:a16="http://schemas.microsoft.com/office/drawing/2014/main" id="{0AC6751C-D72B-C930-85F2-7971B41190A1}"/>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3524528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7319848-D7F0-4446-8A47-1E1ACF6CCD85}"/>
              </a:ext>
            </a:extLst>
          </p:cNvPr>
          <p:cNvSpPr>
            <a:spLocks noGrp="1"/>
          </p:cNvSpPr>
          <p:nvPr>
            <p:ph type="title"/>
          </p:nvPr>
        </p:nvSpPr>
        <p:spPr/>
        <p:txBody>
          <a:bodyPr/>
          <a:lstStyle/>
          <a:p>
            <a:pPr>
              <a:lnSpc>
                <a:spcPct val="150000"/>
              </a:lnSpc>
            </a:pPr>
            <a:r>
              <a:rPr lang="sv-SE" sz="800" b="1" dirty="0">
                <a:solidFill>
                  <a:schemeClr val="tx1">
                    <a:lumMod val="75000"/>
                  </a:schemeClr>
                </a:solidFill>
              </a:rPr>
              <a:t>GENOMSNITTSÅLDER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BD0830D-FEA5-428B-9A35-D51DA49BCEFD}"/>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GENOMSNITTSÅLDER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genomsnittsåldern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snittålder 2023-2037.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perioden 2022 till 2037 förväntas genomsnittsåldern i Sverige att öka från 42 år till 43 år. Skälen till detta är bland annat att mortaliteten bland de äldre minskar samt att stora årskullar kommer upp i äldre åldrar. I kommunen förväntas genomsnittsåldern att öka från 42 år till 43 år under prognosperioden. Genomsnittsåldern i kommunen är lika hög som i riket år 2022. Vid prognosperiodens slut är snittåldern densamma som i riket.</a:t>
            </a: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hur genomsnittsåldern utvecklats i kommunen och i riket sedan år 1980 samt hur den förväntas utvecklas under prognosperioden." title="Genomsnittsålder i Krokoms kommun åren 1980 till 2037">
            <a:extLst>
              <a:ext uri="{FF2B5EF4-FFF2-40B4-BE49-F238E27FC236}">
                <a16:creationId xmlns:a16="http://schemas.microsoft.com/office/drawing/2014/main" id="{A0F520E7-61B0-36CF-E9FB-FC954FD02E4D}"/>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774624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7A7A691-B4A3-4069-9EB0-C88777D7C971}"/>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BARN</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AEAEA90-11BD-49CB-9A62-8886FA89EB00}"/>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BARN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barn i åldrarna 0-12 </a:t>
            </a:r>
            <a:r>
              <a:rPr lang="sv-SE" sz="900" i="1">
                <a:solidFill>
                  <a:schemeClr val="tx1">
                    <a:lumMod val="75000"/>
                  </a:schemeClr>
                </a:solidFill>
                <a:latin typeface="HelveticaNeueLT W1G 55 Roman" panose="020B0604020202020204" pitchFamily="34" charset="0"/>
              </a:rPr>
              <a:t>år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Utvecklingen av antalet barn i åldern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0-5 år beror främst på hur många barn som föds framöver. Eftersom denna åldersgrupp även är relativt mer flyttbenägen än de äldre barnen, vilka har börjat skolan, så har även in- och utflyttning en viss inverkan på utvecklingen. För de äldre barn-grupperna, 6-9 år och 10-12 år beror eventuella förändringar i antalet främst på åldrandet och att olika årskullar är olika stora.</a:t>
            </a:r>
          </a:p>
        </p:txBody>
      </p:sp>
      <p:pic>
        <p:nvPicPr>
          <p:cNvPr id="7" name="Bildobjekt 6" descr="Linjediagram som visar faktiskt och prognostiserat antal barn i åldrarna 0 till 5 år, 6 till 9 år samt 10 till 12 år i kommunen sedan 1980 och under prognosperioden." title="Antal barn i Krokoms kommun 1980 till 2037">
            <a:extLst>
              <a:ext uri="{FF2B5EF4-FFF2-40B4-BE49-F238E27FC236}">
                <a16:creationId xmlns:a16="http://schemas.microsoft.com/office/drawing/2014/main" id="{A2069DE2-3ADF-8E07-4282-7F665CC8E027}"/>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389983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294967295"/>
          </p:nvPr>
        </p:nvSpPr>
        <p:spPr>
          <a:xfrm>
            <a:off x="7010400" y="4767263"/>
            <a:ext cx="2133600" cy="274637"/>
          </a:xfrm>
        </p:spPr>
        <p:txBody>
          <a:bodyPr/>
          <a:lstStyle/>
          <a:p>
            <a:fld id="{B6F15528-21DE-4FAA-801E-634DDDAF4B2B}" type="slidenum">
              <a:rPr lang="sv-SE" sz="1050" smtClean="0">
                <a:solidFill>
                  <a:srgbClr val="3C3C3C"/>
                </a:solidFill>
              </a:rPr>
              <a:t>2</a:t>
            </a:fld>
            <a:endParaRPr lang="sv-SE" sz="1050" dirty="0">
              <a:solidFill>
                <a:srgbClr val="3C3C3C"/>
              </a:solidFill>
            </a:endParaRP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06BAE19-4016-4D05-B0F4-F8CCA22384ED}"/>
              </a:ext>
              <a:ext uri="{C183D7F6-B498-43B3-948B-1728B52AA6E4}">
                <adec:decorative xmlns:adec="http://schemas.microsoft.com/office/drawing/2017/decorative" xmlns="" val="1"/>
              </a:ext>
            </a:extLst>
          </p:cNvPr>
          <p:cNvCxnSpPr>
            <a:cxnSpLocks/>
          </p:cNvCxnSpPr>
          <p:nvPr/>
        </p:nvCxnSpPr>
        <p:spPr>
          <a:xfrm flipH="1">
            <a:off x="5773410" y="46800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08000" y="468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INNEHÅLLSFÖRTECKNING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4" name="Rubrik 3"/>
          <p:cNvSpPr>
            <a:spLocks/>
          </p:cNvSpPr>
          <p:nvPr/>
        </p:nvSpPr>
        <p:spPr>
          <a:xfrm>
            <a:off x="2080489" y="564243"/>
            <a:ext cx="3613410" cy="216000"/>
          </a:xfrm>
          <a:prstGeom prst="rect">
            <a:avLst/>
          </a:prstGeom>
          <a:noFill/>
          <a:ln>
            <a:noFill/>
            <a:prstDash/>
          </a:ln>
          <a:effectLst/>
        </p:spPr>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marR="0" lvl="0" indent="0" algn="l" defTabSz="457148" rtl="0" eaLnBrk="1" fontAlgn="auto" latinLnBrk="0" hangingPunct="1">
              <a:lnSpc>
                <a:spcPct val="100000"/>
              </a:lnSpc>
              <a:spcBef>
                <a:spcPct val="0"/>
              </a:spcBef>
              <a:spcAft>
                <a:spcPts val="0"/>
              </a:spcAft>
              <a:buClrTx/>
              <a:buSzTx/>
              <a:buFontTx/>
              <a:buNone/>
              <a:tabLst/>
              <a:defRPr/>
            </a:pP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hlinkClick r:id="rId3" action="ppaction://hlinksldjump">
                  <a:extLst>
                    <a:ext uri="{A12FA001-AC4F-418D-AE19-62706E023703}">
                      <ahyp:hlinkClr xmlns:ahyp="http://schemas.microsoft.com/office/drawing/2018/hyperlinkcolor" xmlns="" val="tx"/>
                    </a:ext>
                  </a:extLst>
                </a:hlinkClick>
              </a:rPr>
              <a:t>DEL 1     INLEDNING OCH SAMMANFATTNING</a:t>
            </a: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t/>
            </a:r>
            <a:b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br>
            <a:endParaRPr kumimoji="0" lang="sv-SE" sz="1100" b="0" i="0" u="none" strike="noStrike" kern="1200" cap="none" spc="0" normalizeH="0" baseline="0" noProof="0" dirty="0">
              <a:ln>
                <a:noFill/>
              </a:ln>
              <a:solidFill>
                <a:srgbClr val="3C3C3C"/>
              </a:solidFill>
              <a:effectLst/>
              <a:uLnTx/>
              <a:uFillTx/>
              <a:latin typeface="+mj-lt"/>
              <a:ea typeface="+mj-ea"/>
              <a:cs typeface="+mj-cs"/>
            </a:endParaRPr>
          </a:p>
        </p:txBody>
      </p:sp>
      <p:sp>
        <p:nvSpPr>
          <p:cNvPr id="5" name="textruta 4"/>
          <p:cNvSpPr txBox="1"/>
          <p:nvPr/>
        </p:nvSpPr>
        <p:spPr>
          <a:xfrm>
            <a:off x="2167951" y="693873"/>
            <a:ext cx="3636000" cy="553998"/>
          </a:xfrm>
          <a:prstGeom prst="rect">
            <a:avLst/>
          </a:prstGeom>
          <a:noFill/>
        </p:spPr>
        <p:txBody>
          <a:bodyPr wrap="square" rtlCol="0">
            <a:spAutoFit/>
          </a:bodyPr>
          <a:lstStyle/>
          <a:p>
            <a:pPr defTabSz="179388">
              <a:lnSpc>
                <a:spcPct val="150000"/>
              </a:lnSpc>
              <a:defRPr sz="1000"/>
            </a:pPr>
            <a:r>
              <a:rPr lang="sv-SE" dirty="0">
                <a:solidFill>
                  <a:srgbClr val="3C3C3C"/>
                </a:solidFill>
                <a:latin typeface="HelveticaNeueLT W1G 55 Roman" panose="020B0604020202020204" pitchFamily="34" charset="0"/>
                <a:hlinkClick r:id="rId4" action="ppaction://hlinksldjump">
                  <a:extLst>
                    <a:ext uri="{A12FA001-AC4F-418D-AE19-62706E023703}">
                      <ahyp:hlinkClr xmlns:ahyp="http://schemas.microsoft.com/office/drawing/2018/hyperlinkcolor" xmlns="" val="tx"/>
                    </a:ext>
                  </a:extLst>
                </a:hlinkClick>
              </a:rPr>
              <a:t> BILD 4-5	 INLEDNING</a:t>
            </a:r>
            <a:endParaRPr lang="sv-SE" dirty="0">
              <a:solidFill>
                <a:srgbClr val="3C3C3C"/>
              </a:solidFill>
              <a:latin typeface="HelveticaNeueLT W1G 55 Roman" panose="020B0604020202020204" pitchFamily="34" charset="0"/>
            </a:endParaRPr>
          </a:p>
          <a:p>
            <a:pPr marL="36000" defTabSz="179388">
              <a:lnSpc>
                <a:spcPct val="150000"/>
              </a:lnSpc>
              <a:defRPr sz="1000"/>
            </a:pPr>
            <a:r>
              <a:rPr lang="sv-SE" dirty="0">
                <a:solidFill>
                  <a:srgbClr val="3C3C3C"/>
                </a:solidFill>
                <a:latin typeface="HelveticaNeueLT W1G 55 Roman" panose="020B0604020202020204" pitchFamily="34" charset="0"/>
                <a:hlinkClick r:id="rId5" action="ppaction://hlinksldjump">
                  <a:extLst>
                    <a:ext uri="{A12FA001-AC4F-418D-AE19-62706E023703}">
                      <ahyp:hlinkClr xmlns:ahyp="http://schemas.microsoft.com/office/drawing/2018/hyperlinkcolor" xmlns="" val="tx"/>
                    </a:ext>
                  </a:extLst>
                </a:hlinkClick>
              </a:rPr>
              <a:t>BILD 6-7 SAMMANFATTNING</a:t>
            </a:r>
            <a:endParaRPr lang="sv-SE" dirty="0">
              <a:solidFill>
                <a:srgbClr val="3C3C3C"/>
              </a:solidFill>
              <a:latin typeface="HelveticaNeueLT W1G 55 Roman" panose="020B0604020202020204" pitchFamily="34" charset="0"/>
            </a:endParaRPr>
          </a:p>
        </p:txBody>
      </p:sp>
      <p:sp>
        <p:nvSpPr>
          <p:cNvPr id="12" name="Rubrik 3"/>
          <p:cNvSpPr txBox="1">
            <a:spLocks/>
          </p:cNvSpPr>
          <p:nvPr/>
        </p:nvSpPr>
        <p:spPr>
          <a:xfrm>
            <a:off x="2080489" y="1251137"/>
            <a:ext cx="3636000" cy="216000"/>
          </a:xfrm>
          <a:prstGeom prst="rect">
            <a:avLst/>
          </a:prstGeom>
        </p:spPr>
        <p:txBody>
          <a:bodyPr vert="horz" lIns="91430" tIns="45715" rIns="91430" bIns="45715" rtlCol="0" anchor="b">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6" action="ppaction://hlinksldjump">
                  <a:extLst>
                    <a:ext uri="{A12FA001-AC4F-418D-AE19-62706E023703}">
                      <ahyp:hlinkClr xmlns:ahyp="http://schemas.microsoft.com/office/drawing/2018/hyperlinkcolor" xmlns="" val="tx"/>
                    </a:ext>
                  </a:extLst>
                </a:hlinkClick>
              </a:rPr>
              <a:t>DEL 2     FOLKMÄNGDENS UTVECKLING</a:t>
            </a:r>
            <a:endParaRPr lang="sv-SE" sz="1100" b="1" dirty="0">
              <a:solidFill>
                <a:schemeClr val="tx1">
                  <a:lumMod val="75000"/>
                </a:schemeClr>
              </a:solidFill>
              <a:latin typeface="HelveticaNeueLT W1G 55 Roman" panose="020B0604020202020204" pitchFamily="34" charset="0"/>
            </a:endParaRPr>
          </a:p>
        </p:txBody>
      </p:sp>
      <p:sp>
        <p:nvSpPr>
          <p:cNvPr id="14" name="textruta 13"/>
          <p:cNvSpPr txBox="1"/>
          <p:nvPr/>
        </p:nvSpPr>
        <p:spPr>
          <a:xfrm>
            <a:off x="2167949" y="1424014"/>
            <a:ext cx="3613411" cy="1477328"/>
          </a:xfrm>
          <a:prstGeom prst="rect">
            <a:avLst/>
          </a:prstGeom>
          <a:noFill/>
        </p:spPr>
        <p:txBody>
          <a:bodyPr wrap="square" rtlCol="0">
            <a:spAutoFit/>
          </a:bodyPr>
          <a:lstStyle/>
          <a:p>
            <a:pPr marL="36000" defTabSz="179388">
              <a:lnSpc>
                <a:spcPct val="150000"/>
              </a:lnSpc>
              <a:defRPr sz="1000"/>
            </a:pPr>
            <a:r>
              <a:rPr lang="sv-SE" sz="1000" dirty="0">
                <a:solidFill>
                  <a:schemeClr val="tx1">
                    <a:lumMod val="75000"/>
                  </a:schemeClr>
                </a:solidFill>
                <a:latin typeface="HelveticaNeueLT W1G 55 Roman" panose="020B0604020202020204" pitchFamily="34" charset="0"/>
                <a:hlinkClick r:id="rId7" action="ppaction://hlinksldjump">
                  <a:extLst>
                    <a:ext uri="{A12FA001-AC4F-418D-AE19-62706E023703}">
                      <ahyp:hlinkClr xmlns:ahyp="http://schemas.microsoft.com/office/drawing/2018/hyperlinkcolor" xmlns="" val="tx"/>
                    </a:ext>
                  </a:extLst>
                </a:hlinkClick>
              </a:rPr>
              <a:t>BILD 9	FOLKMÄNGDENS UTVECKLING</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8" action="ppaction://hlinksldjump">
                  <a:extLst>
                    <a:ext uri="{A12FA001-AC4F-418D-AE19-62706E023703}">
                      <ahyp:hlinkClr xmlns:ahyp="http://schemas.microsoft.com/office/drawing/2018/hyperlinkcolor" xmlns="" val="tx"/>
                    </a:ext>
                  </a:extLst>
                </a:hlinkClick>
              </a:rPr>
              <a:t>BILD 10	FOLKMÄNGDENS UTVECKLINGSTAKT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9" action="ppaction://hlinksldjump">
                  <a:extLst>
                    <a:ext uri="{A12FA001-AC4F-418D-AE19-62706E023703}">
                      <ahyp:hlinkClr xmlns:ahyp="http://schemas.microsoft.com/office/drawing/2018/hyperlinkcolor" xmlns="" val="tx"/>
                    </a:ext>
                  </a:extLst>
                </a:hlinkClick>
              </a:rPr>
              <a:t>BILD 11	FÖRSÖRJNINGSBÖRDA</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0" action="ppaction://hlinksldjump">
                  <a:extLst>
                    <a:ext uri="{A12FA001-AC4F-418D-AE19-62706E023703}">
                      <ahyp:hlinkClr xmlns:ahyp="http://schemas.microsoft.com/office/drawing/2018/hyperlinkcolor" xmlns="" val="tx"/>
                    </a:ext>
                  </a:extLst>
                </a:hlinkClick>
              </a:rPr>
              <a:t>BILD 12	FÖDDA, DÖDA OCH FÖDELSEÖVERSKOTT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1" action="ppaction://hlinksldjump">
                  <a:extLst>
                    <a:ext uri="{A12FA001-AC4F-418D-AE19-62706E023703}">
                      <ahyp:hlinkClr xmlns:ahyp="http://schemas.microsoft.com/office/drawing/2018/hyperlinkcolor" xmlns="" val="tx"/>
                    </a:ext>
                  </a:extLst>
                </a:hlinkClick>
              </a:rPr>
              <a:t>BILD 13	IN- OCH UTFLYTTNING SAMT FLYTTNETTO</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2" action="ppaction://hlinksldjump">
                  <a:extLst>
                    <a:ext uri="{A12FA001-AC4F-418D-AE19-62706E023703}">
                      <ahyp:hlinkClr xmlns:ahyp="http://schemas.microsoft.com/office/drawing/2018/hyperlinkcolor" xmlns="" val="tx"/>
                    </a:ext>
                  </a:extLst>
                </a:hlinkClick>
              </a:rPr>
              <a:t>BILD 14	FLYTTNETTO OCH FÖDELSEÖVERSKOTT</a:t>
            </a:r>
            <a:endParaRPr lang="sv-SE" dirty="0">
              <a:solidFill>
                <a:schemeClr val="tx1">
                  <a:lumMod val="75000"/>
                </a:schemeClr>
              </a:solidFill>
              <a:latin typeface="HelveticaNeueLT W1G 55 Roman" panose="020B0604020202020204" pitchFamily="34" charset="0"/>
            </a:endParaRPr>
          </a:p>
        </p:txBody>
      </p:sp>
      <p:sp>
        <p:nvSpPr>
          <p:cNvPr id="15" name="Rubrik 3"/>
          <p:cNvSpPr txBox="1">
            <a:spLocks/>
          </p:cNvSpPr>
          <p:nvPr/>
        </p:nvSpPr>
        <p:spPr>
          <a:xfrm>
            <a:off x="2084052" y="2903635"/>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13" action="ppaction://hlinksldjump">
                  <a:extLst>
                    <a:ext uri="{A12FA001-AC4F-418D-AE19-62706E023703}">
                      <ahyp:hlinkClr xmlns:ahyp="http://schemas.microsoft.com/office/drawing/2018/hyperlinkcolor" xmlns="" val="tx"/>
                    </a:ext>
                  </a:extLst>
                </a:hlinkClick>
              </a:rPr>
              <a:t>DEL 3     DEMOGRAFISKA EFFEKTER</a:t>
            </a:r>
            <a:endParaRPr lang="sv-SE" sz="1100" b="1" dirty="0">
              <a:solidFill>
                <a:schemeClr val="tx1">
                  <a:lumMod val="75000"/>
                </a:schemeClr>
              </a:solidFill>
              <a:latin typeface="HelveticaNeueLT W1G 55 Roman" panose="020B0604020202020204" pitchFamily="34" charset="0"/>
            </a:endParaRPr>
          </a:p>
        </p:txBody>
      </p:sp>
      <p:sp>
        <p:nvSpPr>
          <p:cNvPr id="11" name="textruta 10">
            <a:extLst>
              <a:ext uri="{FF2B5EF4-FFF2-40B4-BE49-F238E27FC236}">
                <a16:creationId xmlns:a16="http://schemas.microsoft.com/office/drawing/2014/main" id="{8F586E13-C725-4956-A045-F3B98E668DC4}"/>
              </a:ext>
            </a:extLst>
          </p:cNvPr>
          <p:cNvSpPr txBox="1"/>
          <p:nvPr/>
        </p:nvSpPr>
        <p:spPr>
          <a:xfrm>
            <a:off x="2170946" y="3117047"/>
            <a:ext cx="3440458" cy="1685077"/>
          </a:xfrm>
          <a:prstGeom prst="rect">
            <a:avLst/>
          </a:prstGeom>
          <a:noFill/>
        </p:spPr>
        <p:txBody>
          <a:bodyPr wrap="square">
            <a:spAutoFit/>
          </a:bodyPr>
          <a:lstStyle/>
          <a:p>
            <a:pPr defTabSz="179388">
              <a:lnSpc>
                <a:spcPct val="150000"/>
              </a:lnSpc>
              <a:defRPr sz="1000"/>
            </a:pPr>
            <a:r>
              <a:rPr lang="sv-SE" sz="5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4" action="ppaction://hlinksldjump">
                  <a:extLst>
                    <a:ext uri="{A12FA001-AC4F-418D-AE19-62706E023703}">
                      <ahyp:hlinkClr xmlns:ahyp="http://schemas.microsoft.com/office/drawing/2018/hyperlinkcolor" xmlns="" val="tx"/>
                    </a:ext>
                  </a:extLst>
                </a:hlinkClick>
              </a:rPr>
              <a:t>BILD 16	BEFOLKNINGENS SAMMANSÄTTNING EFT. 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15" action="ppaction://hlinksldjump">
                  <a:extLst>
                    <a:ext uri="{A12FA001-AC4F-418D-AE19-62706E023703}">
                      <ahyp:hlinkClr xmlns:ahyp="http://schemas.microsoft.com/office/drawing/2018/hyperlinkcolor" xmlns="" val="tx"/>
                    </a:ext>
                  </a:extLst>
                </a:hlinkClick>
              </a:rPr>
              <a:t> BILD 17	FÖRÄNDRING I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6" action="ppaction://hlinksldjump">
                  <a:extLst>
                    <a:ext uri="{A12FA001-AC4F-418D-AE19-62706E023703}">
                      <ahyp:hlinkClr xmlns:ahyp="http://schemas.microsoft.com/office/drawing/2018/hyperlinkcolor" xmlns="" val="tx"/>
                    </a:ext>
                  </a:extLst>
                </a:hlinkClick>
              </a:rPr>
              <a:t>BILD 18	GENOMSNITTSÅLDER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7" action="ppaction://hlinksldjump">
                  <a:extLst>
                    <a:ext uri="{A12FA001-AC4F-418D-AE19-62706E023703}">
                      <ahyp:hlinkClr xmlns:ahyp="http://schemas.microsoft.com/office/drawing/2018/hyperlinkcolor" xmlns="" val="tx"/>
                    </a:ext>
                  </a:extLst>
                </a:hlinkClick>
              </a:rPr>
              <a:t>BILD 19	UTVECKLING AV ANTALET BARN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8" action="ppaction://hlinksldjump">
                  <a:extLst>
                    <a:ext uri="{A12FA001-AC4F-418D-AE19-62706E023703}">
                      <ahyp:hlinkClr xmlns:ahyp="http://schemas.microsoft.com/office/drawing/2018/hyperlinkcolor" xmlns="" val="tx"/>
                    </a:ext>
                  </a:extLst>
                </a:hlinkClick>
              </a:rPr>
              <a:t>BILD 20	UTVECKLING AV ANTALET UNGDOMAR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9" action="ppaction://hlinksldjump">
                  <a:extLst>
                    <a:ext uri="{A12FA001-AC4F-418D-AE19-62706E023703}">
                      <ahyp:hlinkClr xmlns:ahyp="http://schemas.microsoft.com/office/drawing/2018/hyperlinkcolor" xmlns="" val="tx"/>
                    </a:ext>
                  </a:extLst>
                </a:hlinkClick>
              </a:rPr>
              <a:t>BILD 21	UTVECKLING AV ANTALET VUXNA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20" action="ppaction://hlinksldjump">
                  <a:extLst>
                    <a:ext uri="{A12FA001-AC4F-418D-AE19-62706E023703}">
                      <ahyp:hlinkClr xmlns:ahyp="http://schemas.microsoft.com/office/drawing/2018/hyperlinkcolor" xmlns="" val="tx"/>
                    </a:ext>
                  </a:extLst>
                </a:hlinkClick>
              </a:rPr>
              <a:t>BILD 22	UTVECKLING AV ANTALET ÄLDRE</a:t>
            </a:r>
            <a:endParaRPr lang="sv-SE" sz="900" dirty="0">
              <a:solidFill>
                <a:schemeClr val="tx1">
                  <a:lumMod val="75000"/>
                </a:schemeClr>
              </a:solidFill>
              <a:latin typeface="HelveticaNeueLT W1G 55 Roman" panose="020B0604020202020204" pitchFamily="34" charset="0"/>
            </a:endParaRPr>
          </a:p>
          <a:p>
            <a:pPr defTabSz="179388">
              <a:defRPr sz="1000"/>
            </a:pPr>
            <a:endParaRPr lang="sv-SE" sz="900" dirty="0">
              <a:solidFill>
                <a:schemeClr val="tx1">
                  <a:lumMod val="75000"/>
                </a:schemeClr>
              </a:solidFill>
              <a:latin typeface="HelveticaNeueLT W1G 55 Roman" panose="020B0604020202020204" pitchFamily="34" charset="0"/>
            </a:endParaRPr>
          </a:p>
        </p:txBody>
      </p:sp>
      <p:sp>
        <p:nvSpPr>
          <p:cNvPr id="16" name="Rubrik 3"/>
          <p:cNvSpPr txBox="1">
            <a:spLocks/>
          </p:cNvSpPr>
          <p:nvPr/>
        </p:nvSpPr>
        <p:spPr>
          <a:xfrm>
            <a:off x="5361625" y="453288"/>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21" action="ppaction://hlinksldjump">
                  <a:extLst>
                    <a:ext uri="{A12FA001-AC4F-418D-AE19-62706E023703}">
                      <ahyp:hlinkClr xmlns:ahyp="http://schemas.microsoft.com/office/drawing/2018/hyperlinkcolor" xmlns="" val="tx"/>
                    </a:ext>
                  </a:extLst>
                </a:hlinkClick>
              </a:rPr>
              <a:t>DEL 4     BAKGRUND OCH ANTAGANDEN</a:t>
            </a:r>
            <a:endParaRPr lang="sv-SE" sz="1100" dirty="0"/>
          </a:p>
        </p:txBody>
      </p:sp>
      <p:sp>
        <p:nvSpPr>
          <p:cNvPr id="17" name="textruta 16">
            <a:extLst>
              <a:ext uri="{FF2B5EF4-FFF2-40B4-BE49-F238E27FC236}">
                <a16:creationId xmlns:a16="http://schemas.microsoft.com/office/drawing/2014/main" id="{8F586E13-C725-4956-A045-F3B98E668DC4}"/>
              </a:ext>
            </a:extLst>
          </p:cNvPr>
          <p:cNvSpPr txBox="1"/>
          <p:nvPr/>
        </p:nvSpPr>
        <p:spPr>
          <a:xfrm>
            <a:off x="5778960" y="666691"/>
            <a:ext cx="3440458" cy="2169825"/>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ahyp="http://schemas.microsoft.com/office/drawing/2018/hyperlinkcolor" xmlns="" val="tx"/>
                    </a:ext>
                  </a:extLst>
                </a:hlinkClick>
              </a:rPr>
              <a:t>BILD 24	BAKGRUND OCH ANTAGANDEN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3" action="ppaction://hlinksldjump">
                  <a:extLst>
                    <a:ext uri="{A12FA001-AC4F-418D-AE19-62706E023703}">
                      <ahyp:hlinkClr xmlns:ahyp="http://schemas.microsoft.com/office/drawing/2018/hyperlinkcolor" xmlns="" val="tx"/>
                    </a:ext>
                  </a:extLst>
                </a:hlinkClick>
              </a:rPr>
              <a:t>BILD 25	FOLKMÄNGDENS ÅLDERSSTRUKTUR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4" action="ppaction://hlinksldjump">
                  <a:extLst>
                    <a:ext uri="{A12FA001-AC4F-418D-AE19-62706E023703}">
                      <ahyp:hlinkClr xmlns:ahyp="http://schemas.microsoft.com/office/drawing/2018/hyperlinkcolor" xmlns="" val="tx"/>
                    </a:ext>
                  </a:extLst>
                </a:hlinkClick>
              </a:rPr>
              <a:t>BILD 26	ANTAL MÄN OCH KVINNOR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5" action="ppaction://hlinksldjump">
                  <a:extLst>
                    <a:ext uri="{A12FA001-AC4F-418D-AE19-62706E023703}">
                      <ahyp:hlinkClr xmlns:ahyp="http://schemas.microsoft.com/office/drawing/2018/hyperlinkcolor" xmlns="" val="tx"/>
                    </a:ext>
                  </a:extLst>
                </a:hlinkClick>
              </a:rPr>
              <a:t>BILD 27 	KVINNORS FRUKTSAMHET I OLIKA ÅLDRAR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6" action="ppaction://hlinksldjump">
                  <a:extLst>
                    <a:ext uri="{A12FA001-AC4F-418D-AE19-62706E023703}">
                      <ahyp:hlinkClr xmlns:ahyp="http://schemas.microsoft.com/office/drawing/2018/hyperlinkcolor" xmlns="" val="tx"/>
                    </a:ext>
                  </a:extLst>
                </a:hlinkClick>
              </a:rPr>
              <a:t>BILD 28	FRUKTSAMHETENS UTVECKLING ÖVER TID</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7" action="ppaction://hlinksldjump">
                  <a:extLst>
                    <a:ext uri="{A12FA001-AC4F-418D-AE19-62706E023703}">
                      <ahyp:hlinkClr xmlns:ahyp="http://schemas.microsoft.com/office/drawing/2018/hyperlinkcolor" xmlns="" val="tx"/>
                    </a:ext>
                  </a:extLst>
                </a:hlinkClick>
              </a:rPr>
              <a:t>BILD 29	IN- OCH UTFLYTTNING</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8" action="ppaction://hlinksldjump">
                  <a:extLst>
                    <a:ext uri="{A12FA001-AC4F-418D-AE19-62706E023703}">
                      <ahyp:hlinkClr xmlns:ahyp="http://schemas.microsoft.com/office/drawing/2018/hyperlinkcolor" xmlns="" val="tx"/>
                    </a:ext>
                  </a:extLst>
                </a:hlinkClick>
              </a:rPr>
              <a:t>BILD 30	FLYTTARNA OCH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9" action="ppaction://hlinksldjump">
                  <a:extLst>
                    <a:ext uri="{A12FA001-AC4F-418D-AE19-62706E023703}">
                      <ahyp:hlinkClr xmlns:ahyp="http://schemas.microsoft.com/office/drawing/2018/hyperlinkcolor" xmlns="" val="tx"/>
                    </a:ext>
                  </a:extLst>
                </a:hlinkClick>
              </a:rPr>
              <a:t>BILD 31	INVÅNARNAS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0" action="ppaction://hlinksldjump">
                  <a:extLst>
                    <a:ext uri="{A12FA001-AC4F-418D-AE19-62706E023703}">
                      <ahyp:hlinkClr xmlns:ahyp="http://schemas.microsoft.com/office/drawing/2018/hyperlinkcolor" xmlns="" val="tx"/>
                    </a:ext>
                  </a:extLst>
                </a:hlinkClick>
              </a:rPr>
              <a:t>BILD 32	KVINNORS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1" action="ppaction://hlinksldjump">
                  <a:extLst>
                    <a:ext uri="{A12FA001-AC4F-418D-AE19-62706E023703}">
                      <ahyp:hlinkClr xmlns:ahyp="http://schemas.microsoft.com/office/drawing/2018/hyperlinkcolor" xmlns="" val="tx"/>
                    </a:ext>
                  </a:extLst>
                </a:hlinkClick>
              </a:rPr>
              <a:t>BILD 33	MÄNS BENÄGENHET ATT FLYTTA</a:t>
            </a:r>
            <a:endParaRPr lang="sv-SE" sz="900" dirty="0">
              <a:solidFill>
                <a:schemeClr val="tx1">
                  <a:lumMod val="75000"/>
                </a:schemeClr>
              </a:solidFill>
              <a:latin typeface="HelveticaNeueLT W1G 55 Roman" panose="020B0604020202020204" pitchFamily="34" charset="0"/>
            </a:endParaRPr>
          </a:p>
        </p:txBody>
      </p:sp>
      <p:sp>
        <p:nvSpPr>
          <p:cNvPr id="19" name="Rubrik 3"/>
          <p:cNvSpPr txBox="1">
            <a:spLocks/>
          </p:cNvSpPr>
          <p:nvPr/>
        </p:nvSpPr>
        <p:spPr>
          <a:xfrm>
            <a:off x="5700436" y="2854486"/>
            <a:ext cx="3613410" cy="334451"/>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32" action="ppaction://hlinksldjump">
                  <a:extLst>
                    <a:ext uri="{A12FA001-AC4F-418D-AE19-62706E023703}">
                      <ahyp:hlinkClr xmlns:ahyp="http://schemas.microsoft.com/office/drawing/2018/hyperlinkcolor" xmlns="" val="tx"/>
                    </a:ext>
                  </a:extLst>
                </a:hlinkClick>
              </a:rPr>
              <a:t>DEL 5     METOD</a:t>
            </a:r>
            <a:endParaRPr lang="sv-SE" sz="1100" dirty="0"/>
          </a:p>
        </p:txBody>
      </p:sp>
      <p:sp>
        <p:nvSpPr>
          <p:cNvPr id="20" name="textruta 19">
            <a:extLst>
              <a:ext uri="{FF2B5EF4-FFF2-40B4-BE49-F238E27FC236}">
                <a16:creationId xmlns:a16="http://schemas.microsoft.com/office/drawing/2014/main" id="{9CC9C5A5-71DE-49E1-A3F6-9C76C601D7DA}"/>
              </a:ext>
            </a:extLst>
          </p:cNvPr>
          <p:cNvSpPr txBox="1"/>
          <p:nvPr/>
        </p:nvSpPr>
        <p:spPr>
          <a:xfrm>
            <a:off x="5779680" y="3112719"/>
            <a:ext cx="3440458" cy="216000"/>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3" action="ppaction://hlinksldjump">
                  <a:extLst>
                    <a:ext uri="{A12FA001-AC4F-418D-AE19-62706E023703}">
                      <ahyp:hlinkClr xmlns:ahyp="http://schemas.microsoft.com/office/drawing/2018/hyperlinkcolor" xmlns="" val="tx"/>
                    </a:ext>
                  </a:extLst>
                </a:hlinkClick>
              </a:rPr>
              <a:t>BILD 35-36	METODBESKRIVNING</a:t>
            </a:r>
            <a:endParaRPr lang="sv-SE" sz="900" dirty="0">
              <a:solidFill>
                <a:schemeClr val="tx1">
                  <a:lumMod val="75000"/>
                  <a:lumOff val="25000"/>
                </a:schemeClr>
              </a:solidFill>
              <a:latin typeface="HelveticaNeueLT W1G 55 Roman" panose="020B0604020202020204" pitchFamily="34" charset="0"/>
            </a:endParaRPr>
          </a:p>
        </p:txBody>
      </p:sp>
      <p:sp>
        <p:nvSpPr>
          <p:cNvPr id="23" name="Rubrik 3"/>
          <p:cNvSpPr txBox="1">
            <a:spLocks/>
          </p:cNvSpPr>
          <p:nvPr/>
        </p:nvSpPr>
        <p:spPr>
          <a:xfrm>
            <a:off x="5703533" y="3371181"/>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34" action="ppaction://hlinksldjump">
                  <a:extLst>
                    <a:ext uri="{A12FA001-AC4F-418D-AE19-62706E023703}">
                      <ahyp:hlinkClr xmlns:ahyp="http://schemas.microsoft.com/office/drawing/2018/hyperlinkcolor" xmlns="" val="tx"/>
                    </a:ext>
                  </a:extLst>
                </a:hlinkClick>
              </a:rPr>
              <a:t>TABELLBILAGA</a:t>
            </a:r>
            <a:endParaRPr lang="sv-SE" sz="1100" dirty="0"/>
          </a:p>
        </p:txBody>
      </p:sp>
      <p:sp>
        <p:nvSpPr>
          <p:cNvPr id="3" name="textruta 2">
            <a:extLst>
              <a:ext uri="{FF2B5EF4-FFF2-40B4-BE49-F238E27FC236}">
                <a16:creationId xmlns:a16="http://schemas.microsoft.com/office/drawing/2014/main" id="{9CC9C5A5-71DE-49E1-A3F6-9C76C601D7DA}"/>
              </a:ext>
            </a:extLst>
          </p:cNvPr>
          <p:cNvSpPr txBox="1"/>
          <p:nvPr/>
        </p:nvSpPr>
        <p:spPr>
          <a:xfrm>
            <a:off x="5781362" y="3586952"/>
            <a:ext cx="3440458" cy="300082"/>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5" action="ppaction://hlinksldjump">
                  <a:extLst>
                    <a:ext uri="{A12FA001-AC4F-418D-AE19-62706E023703}">
                      <ahyp:hlinkClr xmlns:ahyp="http://schemas.microsoft.com/office/drawing/2018/hyperlinkcolor" xmlns="" val="tx"/>
                    </a:ext>
                  </a:extLst>
                </a:hlinkClick>
              </a:rPr>
              <a:t>BILD 38-41	FOLKMÄNGD EFTER ÅLDERSKLASS</a:t>
            </a:r>
            <a:endParaRPr lang="sv-SE" sz="900" dirty="0">
              <a:solidFill>
                <a:schemeClr val="tx1">
                  <a:lumMod val="75000"/>
                  <a:lumOff val="25000"/>
                </a:schemeClr>
              </a:solidFill>
              <a:latin typeface="HelveticaNeueLT W1G 55 Roman" panose="020B0604020202020204" pitchFamily="34" charset="0"/>
            </a:endParaRPr>
          </a:p>
        </p:txBody>
      </p:sp>
    </p:spTree>
    <p:extLst>
      <p:ext uri="{BB962C8B-B14F-4D97-AF65-F5344CB8AC3E}">
        <p14:creationId xmlns:p14="http://schemas.microsoft.com/office/powerpoint/2010/main" val="1182582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6B1608CB-79C1-4168-B4C9-4073EF01B488}"/>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UNGDOMAR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1B4F5D88-B084-423C-971F-F1156BDD97EC}"/>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UNGDOMAR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ungdomar i åldrarna 13-18 år </a:t>
            </a:r>
          </a:p>
          <a:p>
            <a:pPr>
              <a:lnSpc>
                <a:spcPct val="150000"/>
              </a:lnSpc>
            </a:pPr>
            <a:r>
              <a:rPr lang="sv-SE" sz="900" i="1">
                <a:solidFill>
                  <a:schemeClr val="tx1">
                    <a:lumMod val="75000"/>
                  </a:schemeClr>
                </a:solidFill>
                <a:latin typeface="HelveticaNeueLT W1G 55 Roman" panose="020B0604020202020204" pitchFamily="34" charset="0"/>
              </a:rPr>
              <a:t>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i åldrarna 13-15 och sedan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16-18 år har sedan 2000-talets mitt minskat i de flesta av landets kommuner. Detta i takt med att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de stora barnkullar som föddes kring 1990 har lämnat dessa åldrar bakom sig. I många kommuner kan dock en uppgång av antalet invånare i dessa åldrar förväntas den kommande perioden.</a:t>
            </a:r>
          </a:p>
        </p:txBody>
      </p:sp>
      <p:pic>
        <p:nvPicPr>
          <p:cNvPr id="7" name="Bildobjekt 6" descr="Linjediagram som visar faktiskt och prognostiserat antal ungdomar i åldrarna 13 till 15 år samt 16 till 18 år i kommunen sedan 1980 och under prognosperioden." title="Antal ungdomar i Krokoms kommun 1980 till 2037">
            <a:extLst>
              <a:ext uri="{FF2B5EF4-FFF2-40B4-BE49-F238E27FC236}">
                <a16:creationId xmlns:a16="http://schemas.microsoft.com/office/drawing/2014/main" id="{03EAB39E-5AC5-25E6-AAE7-EB1B4AA93509}"/>
              </a:ext>
            </a:extLst>
          </p:cNvPr>
          <p:cNvPicPr>
            <a:picLocks noChangeAspect="1"/>
          </p:cNvPicPr>
          <p:nvPr/>
        </p:nvPicPr>
        <p:blipFill>
          <a:blip r:embed="rId3"/>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1215722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59253908-FB80-40AC-B5FF-16E90242B88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VUXNA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966118FA-4A0F-474D-A6C7-D9BA072C9139}"/>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VUXNA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vuxna i åldrarna 19-64 </a:t>
            </a:r>
            <a:r>
              <a:rPr lang="sv-SE" sz="900" i="1">
                <a:solidFill>
                  <a:schemeClr val="tx1">
                    <a:lumMod val="75000"/>
                  </a:schemeClr>
                </a:solidFill>
                <a:latin typeface="HelveticaNeueLT W1G 55 Roman" panose="020B0604020202020204" pitchFamily="34" charset="0"/>
              </a:rPr>
              <a:t>år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Åldersgruppen 19-24 år har i många kommuner ökat under de senaste åren då generationen född kring 1990 passerat dessa åldrar. Åldersgruppen 25-44 år har minskat då den stora </a:t>
            </a:r>
          </a:p>
          <a:p>
            <a:pPr>
              <a:lnSpc>
                <a:spcPct val="150000"/>
              </a:lnSpc>
            </a:pPr>
            <a:r>
              <a:rPr lang="sv-SE" sz="900" dirty="0">
                <a:solidFill>
                  <a:schemeClr val="tx1">
                    <a:lumMod val="75000"/>
                  </a:schemeClr>
                </a:solidFill>
                <a:latin typeface="HelveticaNeueLT W1G 55 Roman" panose="020B0604020202020204" pitchFamily="34" charset="0"/>
              </a:rPr>
              <a:t>60-talistgenerationen nu befinner sig i åldersgruppen 45-64 år. Dock ökar den nu igen då 90-talisterna istället träder in här. Samtidigt motverkas detta av att 40-talisterna nu är äldre än 65 år och därmed trätt in i nästa åldersgrupp. </a:t>
            </a:r>
          </a:p>
        </p:txBody>
      </p:sp>
      <p:pic>
        <p:nvPicPr>
          <p:cNvPr id="7" name="Bildobjekt 6" descr="Linjediagram som visar faktiskt och prognostiserat antal vuxna i åldrarna 19 till 24 år, 25 till 44 år samt 45 till 64 år i kommunen sedan 1980 och under prognosperioden." title="Antal vuxna i Krokoms kommun 1980 till 2037">
            <a:extLst>
              <a:ext uri="{FF2B5EF4-FFF2-40B4-BE49-F238E27FC236}">
                <a16:creationId xmlns:a16="http://schemas.microsoft.com/office/drawing/2014/main" id="{DAD6079D-D5D7-6666-E34E-5D5A4D83BF7B}"/>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626236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D62224ED-C10E-43F8-A1D3-2ED9E6D71874}"/>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ÄLDRE</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8" name="Rak koppling 7">
            <a:extLst>
              <a:ext uri="{FF2B5EF4-FFF2-40B4-BE49-F238E27FC236}">
                <a16:creationId xmlns:a16="http://schemas.microsoft.com/office/drawing/2014/main" id="{6311DBDF-9082-4648-A486-D0F66193A0CE}"/>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ÄLDRE</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äldre i åldrarna 65 år och </a:t>
            </a:r>
            <a:r>
              <a:rPr lang="sv-SE" sz="900" i="1">
                <a:solidFill>
                  <a:schemeClr val="tx1">
                    <a:lumMod val="75000"/>
                  </a:schemeClr>
                </a:solidFill>
                <a:latin typeface="HelveticaNeueLT W1G 55 Roman" panose="020B0604020202020204" pitchFamily="34" charset="0"/>
              </a:rPr>
              <a:t>uppåt 1980-2022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Under en längre tid framöver kommer antalet äldre i landets kommuner att öka. Orsaken är dels att den stora </a:t>
            </a:r>
          </a:p>
          <a:p>
            <a:pPr>
              <a:lnSpc>
                <a:spcPct val="150000"/>
              </a:lnSpc>
            </a:pPr>
            <a:r>
              <a:rPr lang="sv-SE" sz="900" dirty="0">
                <a:solidFill>
                  <a:schemeClr val="tx1">
                    <a:lumMod val="75000"/>
                  </a:schemeClr>
                </a:solidFill>
                <a:latin typeface="HelveticaNeueLT W1G 55 Roman" panose="020B0604020202020204" pitchFamily="34" charset="0"/>
              </a:rPr>
              <a:t>40-talist generationen uppnått pensionsåldern fullt ut, dels att medellivslängden ökar och att de äldre lever längre än tidigare. Den närmaste framtiden medför främst en ökning i åldersgruppen 80 år eller äldre där </a:t>
            </a:r>
          </a:p>
          <a:p>
            <a:pPr>
              <a:lnSpc>
                <a:spcPct val="150000"/>
              </a:lnSpc>
            </a:pPr>
            <a:r>
              <a:rPr lang="sv-SE" sz="900" dirty="0">
                <a:solidFill>
                  <a:schemeClr val="tx1">
                    <a:lumMod val="75000"/>
                  </a:schemeClr>
                </a:solidFill>
                <a:latin typeface="HelveticaNeueLT W1G 55 Roman" panose="020B0604020202020204" pitchFamily="34" charset="0"/>
              </a:rPr>
              <a:t>40-taliserna snart börjar träda in.</a:t>
            </a:r>
          </a:p>
        </p:txBody>
      </p:sp>
      <p:pic>
        <p:nvPicPr>
          <p:cNvPr id="5" name="Bildobjekt 4" descr="Linjediagram som visar faktiskt och prognostiserat antal äldre i åldrarna 65 till 79 år samt 80 år och äldre i kommunen sedan 1980 och under prognosperioden." title="Antal ädre i Krokoms kommun 1980 till 2037">
            <a:extLst>
              <a:ext uri="{FF2B5EF4-FFF2-40B4-BE49-F238E27FC236}">
                <a16:creationId xmlns:a16="http://schemas.microsoft.com/office/drawing/2014/main" id="{E15EEDCC-8193-5A81-8DC0-36CAD056A2B4}"/>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708179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23</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964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4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BAKGRUND OCH ANTAGANDEN</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142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F4C8C5E8-6612-4B4E-8E87-26C4375A74C4}"/>
              </a:ext>
            </a:extLst>
          </p:cNvPr>
          <p:cNvSpPr>
            <a:spLocks noGrp="1"/>
          </p:cNvSpPr>
          <p:nvPr>
            <p:ph type="title"/>
          </p:nvPr>
        </p:nvSpPr>
        <p:spPr/>
        <p:txBody>
          <a:bodyPr/>
          <a:lstStyle/>
          <a:p>
            <a:pPr>
              <a:lnSpc>
                <a:spcPct val="150000"/>
              </a:lnSpc>
            </a:pPr>
            <a:r>
              <a:rPr lang="sv-SE" sz="800" b="1" dirty="0">
                <a:solidFill>
                  <a:schemeClr val="tx1">
                    <a:lumMod val="75000"/>
                  </a:schemeClr>
                </a:solidFill>
              </a:rPr>
              <a:t>BAKGRUND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24</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4 - Bakgrund och antaganden</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xmlns=""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xmlns=""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BAKGRUND</a:t>
            </a:r>
          </a:p>
          <a:p>
            <a:pPr>
              <a:lnSpc>
                <a:spcPct val="150000"/>
              </a:lnSpc>
            </a:pPr>
            <a:endParaRPr lang="sv-SE" sz="1050" b="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i="1" dirty="0">
                <a:solidFill>
                  <a:schemeClr val="tx1">
                    <a:lumMod val="75000"/>
                  </a:schemeClr>
                </a:solidFill>
                <a:latin typeface="HelveticaNeueLT W1G 55 Roman" panose="020B0604020202020204" pitchFamily="34" charset="0"/>
                <a:ea typeface="HeiT" panose="020B0502000000000001" pitchFamily="34" charset="-120"/>
              </a:rPr>
              <a:t>De följande sidorna innehåller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uppgifter som beskriver situationen </a:t>
            </a:r>
            <a:r>
              <a:rPr lang="sv-SE" sz="900" i="1">
                <a:solidFill>
                  <a:schemeClr val="tx1">
                    <a:lumMod val="75000"/>
                  </a:schemeClr>
                </a:solidFill>
                <a:latin typeface="HelveticaNeueLT W1G 55 Roman" panose="020B0604020202020204" pitchFamily="34" charset="0"/>
                <a:ea typeface="HeiT" panose="020B0502000000000001" pitchFamily="34" charset="-120"/>
              </a:rPr>
              <a:t>i Krokoms kommun </a:t>
            </a:r>
            <a:r>
              <a:rPr lang="sv-SE" sz="900" i="1" dirty="0">
                <a:solidFill>
                  <a:schemeClr val="tx1">
                    <a:lumMod val="75000"/>
                  </a:schemeClr>
                </a:solidFill>
                <a:latin typeface="HelveticaNeueLT W1G 55 Roman" panose="020B0604020202020204" pitchFamily="34" charset="0"/>
                <a:ea typeface="HeiT" panose="020B0502000000000001" pitchFamily="34" charset="-120"/>
              </a:rPr>
              <a:t>under </a:t>
            </a:r>
            <a:r>
              <a:rPr lang="sv-SE" sz="900" i="1">
                <a:solidFill>
                  <a:schemeClr val="tx1">
                    <a:lumMod val="75000"/>
                  </a:schemeClr>
                </a:solidFill>
                <a:latin typeface="HelveticaNeueLT W1G 55 Roman" panose="020B0604020202020204" pitchFamily="34" charset="0"/>
                <a:ea typeface="HeiT" panose="020B0502000000000001" pitchFamily="34" charset="-120"/>
              </a:rPr>
              <a:t>år 2022 </a:t>
            </a:r>
            <a:r>
              <a:rPr lang="sv-SE" sz="900" i="1" dirty="0">
                <a:solidFill>
                  <a:schemeClr val="tx1">
                    <a:lumMod val="75000"/>
                  </a:schemeClr>
                </a:solidFill>
                <a:latin typeface="HelveticaNeueLT W1G 55 Roman" panose="020B0604020202020204" pitchFamily="34" charset="0"/>
                <a:ea typeface="HeiT" panose="020B0502000000000001" pitchFamily="34" charset="-120"/>
              </a:rP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och några av de antaganden som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ligger till grund för prognosen. Syftet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är att ge en demografisk nulägesbild som komplement till redovisningen av prognosresultaten.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 prognosen har vi använt oss av registerdata över folkmängden efter ålder, kön och tid. Uppgifterna kommer från folkbokföringen och är hämtade från SCB. Befolkningen vi använder är den som är skriven i kommunen per den sista december varje år. Denna folkmängd behöver inte stämma med den befolkning som faktiskt bor eller vistas i kommunen. Hur stor skillnad det är mellan den folkmängd som verkligen bor i kommunen och den som är registrerad och om detta är ett problem varierar från kommun till kommun och över åldrarna. För de yngre åldersgrupperna är diskrepansen större. Många ungdomar studerar och arbetar på annan ort men är fortfarande skrivna i föräldrahemmet.</a:t>
            </a: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För att göra prognosen använder vi oss även av antal levande födda barn, avlidna, inflyttade och utflyttade som registrerats under året. Med hjälp av denna information skattar vi fruktsamhet, mortalitet, inflyttarfördelningar och utflyttarrisker efter ålder och kön. Skattningarna ligger sedan till grund för beräkningen av den framtida utvecklingen av antalet födda, döda, inflyttade och utflyttade.</a:t>
            </a:r>
          </a:p>
          <a:p>
            <a:pPr algn="l">
              <a:lnSpc>
                <a:spcPct val="150000"/>
              </a:lnSpc>
            </a:pPr>
            <a:endParaRPr lang="sv-SE" sz="900" dirty="0">
              <a:solidFill>
                <a:schemeClr val="tx1">
                  <a:lumMod val="75000"/>
                </a:schemeClr>
              </a:solidFill>
              <a:latin typeface="HelveticaNeueLT W1G 55 Roman" panose="020B0604020202020204" pitchFamily="34" charset="0"/>
            </a:endParaRPr>
          </a:p>
          <a:p>
            <a:pPr algn="l">
              <a:lnSpc>
                <a:spcPct val="150000"/>
              </a:lnSpc>
            </a:pPr>
            <a:r>
              <a:rPr lang="sv-SE" sz="900" dirty="0">
                <a:solidFill>
                  <a:schemeClr val="tx1">
                    <a:lumMod val="75000"/>
                  </a:schemeClr>
                </a:solidFill>
                <a:latin typeface="HelveticaNeueLT W1G 55 Roman" panose="020B0604020202020204" pitchFamily="34" charset="0"/>
              </a:rPr>
              <a:t>Utöver pandemins kvarvarande effekter pågår två större demografiska förändringar som påverkar befolkningsutvecklingen. För det första befinner sig allt fler i den stora 40-talistgenerationen i en ålder över 80 år. Detta innebär att en stor grupp</a:t>
            </a: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49"/>
            <a:ext cx="2025000" cy="4415344"/>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kommer upp i de åldrar där behovet av stöd och service ökar. För det andra befinner sig den stora barnkullen som föddes kring 1990 i förvärvsaktiv och barnafödande ålder. Denna grupp flyttar från städer med universitet och högskolor, en del  tillbaka till sin hemkommun. För bland annat arbets- och bostadsmarknaden, utbildningssystemet och omflyttningarna har detta stora konsekvenser vilket i sin tur ger effekter för den kommunala verksamheten.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Det bör också beaktas att kvinnor föder allt färre barn. Födelsetalen och den summerade fruktsamheten är de lägsta på många år. Om trenden fortsätter får det effekter för den demografiska utvecklingen och behovet av ex. förskola och skola. </a:t>
            </a:r>
          </a:p>
        </p:txBody>
      </p:sp>
    </p:spTree>
    <p:extLst>
      <p:ext uri="{BB962C8B-B14F-4D97-AF65-F5344CB8AC3E}">
        <p14:creationId xmlns:p14="http://schemas.microsoft.com/office/powerpoint/2010/main" val="3384372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429F9D1-1CFF-40D4-B285-F34853F81328}"/>
              </a:ext>
            </a:extLst>
          </p:cNvPr>
          <p:cNvSpPr>
            <a:spLocks noGrp="1"/>
          </p:cNvSpPr>
          <p:nvPr>
            <p:ph type="title"/>
          </p:nvPr>
        </p:nvSpPr>
        <p:spPr/>
        <p:txBody>
          <a:bodyPr/>
          <a:lstStyle/>
          <a:p>
            <a:pPr>
              <a:lnSpc>
                <a:spcPct val="150000"/>
              </a:lnSpc>
            </a:pPr>
            <a:r>
              <a:rPr lang="sv-SE" sz="800" b="1" dirty="0">
                <a:solidFill>
                  <a:schemeClr val="tx1">
                    <a:lumMod val="75000"/>
                  </a:schemeClr>
                </a:solidFill>
              </a:rPr>
              <a:t>FOLKMÄNGDENS ÅLDERSSTRUKTUR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30FB5A6C-F584-4280-8AD4-BC00A771CEF4}"/>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 ÅLDERSSTRUKTUR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personer i varje ålder per 1000 invånare </a:t>
            </a:r>
            <a:r>
              <a:rPr lang="sv-SE" sz="900" i="1">
                <a:solidFill>
                  <a:schemeClr val="tx1">
                    <a:lumMod val="75000"/>
                  </a:schemeClr>
                </a:solidFill>
                <a:latin typeface="HelveticaNeueLT W1G 55 Roman" panose="020B0604020202020204" pitchFamily="34" charset="0"/>
              </a:rPr>
              <a:t>år 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I diagrammet visas befolknings-strukturen i kommunen och i riket. Den anger hur stor andel varje åldersgrupp utgör av hela folkmängden, uttryckt i promille. Som exempel kan nämnas att åldern 12 år är den enskilt största åldersgruppen i kommunen och utgör 17 promille av hela folkmängden år 2022. I de delar som kommunens åldersstruktur avviker från rikets så innebär detta att kommunen har relativt fler eller färre invånare i den åldern än vad som finns i riket.</a:t>
            </a: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personer i varje ålder per 1000 invånare, i ettårsklasser, i kommunen (staplar) och i riket (linje) det sista historiska året." title="Befolkningsstruktur i Krokoms kommun år 2022">
            <a:extLst>
              <a:ext uri="{FF2B5EF4-FFF2-40B4-BE49-F238E27FC236}">
                <a16:creationId xmlns:a16="http://schemas.microsoft.com/office/drawing/2014/main" id="{2F2FECCE-E82A-0FCA-22FF-3A0B929E9AEC}"/>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727462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01C84F66-020C-47DE-92A3-5AC97D3F39C9}"/>
              </a:ext>
            </a:extLst>
          </p:cNvPr>
          <p:cNvSpPr>
            <a:spLocks noGrp="1"/>
          </p:cNvSpPr>
          <p:nvPr>
            <p:ph type="title"/>
          </p:nvPr>
        </p:nvSpPr>
        <p:spPr/>
        <p:txBody>
          <a:bodyPr/>
          <a:lstStyle/>
          <a:p>
            <a:pPr>
              <a:lnSpc>
                <a:spcPct val="150000"/>
              </a:lnSpc>
            </a:pPr>
            <a:r>
              <a:rPr lang="sv-SE" sz="800" b="1" dirty="0">
                <a:solidFill>
                  <a:schemeClr val="tx1">
                    <a:lumMod val="75000"/>
                  </a:schemeClr>
                </a:solidFill>
              </a:rPr>
              <a:t>ANTAL MÄN OCH KVINNOR</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9D8EE45-DCD9-4E22-AC1A-5D5EFDBF73C9}"/>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ANTAL MÄN OCH KVINNOR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män och kvinnor i olika åldrar under </a:t>
            </a:r>
            <a:r>
              <a:rPr lang="sv-SE" sz="900" i="1">
                <a:solidFill>
                  <a:schemeClr val="tx1">
                    <a:lumMod val="75000"/>
                  </a:schemeClr>
                </a:solidFill>
                <a:latin typeface="HelveticaNeueLT W1G 55 Roman" panose="020B0604020202020204" pitchFamily="34" charset="0"/>
              </a:rPr>
              <a:t>år 2022</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män och kvinnor i samma ålder har ofta ett starkt samband förutom för åldrarna 70 år eller äldre där kvinnorna oftast är fler. Det finns  kommuner som har andra skevheter i könsfördelningen.</a:t>
            </a:r>
          </a:p>
          <a:p>
            <a:pPr>
              <a:lnSpc>
                <a:spcPct val="150000"/>
              </a:lnSpc>
            </a:pPr>
            <a:r>
              <a:rPr lang="sv-SE" sz="900" dirty="0">
                <a:solidFill>
                  <a:schemeClr val="tx1">
                    <a:lumMod val="75000"/>
                  </a:schemeClr>
                </a:solidFill>
                <a:latin typeface="HelveticaNeueLT W1G 55 Roman" panose="020B0604020202020204" pitchFamily="34" charset="0"/>
              </a:rPr>
              <a:t>I Uppsala kommun är antalet kvinnor i åldrarna 20-25 år betydligt fler än antalet män. Och i Pajala kommun finns det fler män än kvinnor i nästan samtliga åldrar.</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män (staplar) respektive antal kvinnor (linje) i varje ålder i ettårsklasser i kommunen det sista historiska året." title="Antal män och kvinnor efter ålder i Krokoms kommun år 2022">
            <a:extLst>
              <a:ext uri="{FF2B5EF4-FFF2-40B4-BE49-F238E27FC236}">
                <a16:creationId xmlns:a16="http://schemas.microsoft.com/office/drawing/2014/main" id="{EBF694ED-21C1-C0E3-1803-2907AED9A6DA}"/>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458441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33A80C1-BB97-4B97-8CC2-BFBBCF09502D}"/>
              </a:ext>
            </a:extLst>
          </p:cNvPr>
          <p:cNvSpPr>
            <a:spLocks noGrp="1"/>
          </p:cNvSpPr>
          <p:nvPr>
            <p:ph type="title"/>
          </p:nvPr>
        </p:nvSpPr>
        <p:spPr/>
        <p:txBody>
          <a:bodyPr/>
          <a:lstStyle/>
          <a:p>
            <a:pPr>
              <a:lnSpc>
                <a:spcPct val="150000"/>
              </a:lnSpc>
            </a:pPr>
            <a:r>
              <a:rPr lang="sv-SE" sz="800" b="1" dirty="0">
                <a:solidFill>
                  <a:schemeClr val="tx1">
                    <a:lumMod val="75000"/>
                  </a:schemeClr>
                </a:solidFill>
              </a:rPr>
              <a:t>KVINNORS FRUKTSAMHET I OLIKA ÅLDRAR </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BAE6E2E5-9B2F-42CB-8950-10CEA53BA275}"/>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FRUKTSAMHET I OLIKA ÅLDRAR </a:t>
            </a:r>
          </a:p>
          <a:p>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Antalet födda barn per kvinna efter moderns ålder. </a:t>
            </a:r>
            <a:r>
              <a:rPr lang="sv-SE" sz="900" i="1">
                <a:solidFill>
                  <a:schemeClr val="tx1">
                    <a:lumMod val="75000"/>
                  </a:schemeClr>
                </a:solidFill>
                <a:latin typeface="HelveticaNeueLT W1G 55 Roman" panose="020B0604020202020204" pitchFamily="34" charset="0"/>
              </a:rPr>
              <a:t>Genomsnitt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Antalet barn som föds beror dels på antalet kvinnor i fertil ålder, dels på kvinnors benägenhet att bli föräldrar. Benägenheten att föda barn beräknas som antal födda barn efter moderns ålder dividerat med antalet kvinnor i en viss ålder.Diagrammet visar att fruktsamheten är som högst hos 30-åriga kvinnor i Krokoms kommun, motsvarande i snitt 0,18 barn. Med hjälp av fruktsamheten per ålder och antalet kvinnor i fertil ålder beräknas hur många barn som förväntas födas.</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et födda barn per kvinna efter moderns ålder i kommunen (stapel) och i riket (linje), genomsnitt över de tre senaste åren." title="Fruktsamhet efter ålder i Krokoms kommun">
            <a:extLst>
              <a:ext uri="{FF2B5EF4-FFF2-40B4-BE49-F238E27FC236}">
                <a16:creationId xmlns:a16="http://schemas.microsoft.com/office/drawing/2014/main" id="{BD002E82-8852-E7FD-5D8B-4304CE26155E}"/>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08859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3AEDF714-028B-4871-BA4D-C14D346D97BA}"/>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FRUKTSAMHETENS UTVECKLING ÖVER TID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ED1C5921-EAE1-43A7-9482-6F2E5981EA57}"/>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FRUKTSAMHETENS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 ÖVER TID</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Utveckling av den summerade </a:t>
            </a:r>
            <a:r>
              <a:rPr lang="sv-SE" sz="900" i="1">
                <a:solidFill>
                  <a:schemeClr val="tx1">
                    <a:lumMod val="75000"/>
                  </a:schemeClr>
                </a:solidFill>
                <a:latin typeface="HelveticaNeueLT W1G 55 Roman" panose="020B0604020202020204" pitchFamily="34" charset="0"/>
              </a:rPr>
              <a:t>fruktsamheten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fruktsamhet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För att få en total bild av fruktsamheten kan man beräkna summerad frukt-samhet vilket är summan av fruktsamheten i olika åldrar (dvs summan av värdena på staplarna i diagrammet ovan). Måttet summerad fruktsamhet visar på hur många barn en kvinna skulle föda om hon under sin livstid föder barn såsom kvinnor idag gör.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den faktiska och prognostiserade summerade fruktsamheten per år sedan 1980 och under prognosperioden." title="Summerad fruktsamhet i Krokoms kommun 1980 till 2037">
            <a:extLst>
              <a:ext uri="{FF2B5EF4-FFF2-40B4-BE49-F238E27FC236}">
                <a16:creationId xmlns:a16="http://schemas.microsoft.com/office/drawing/2014/main" id="{C0354C8B-E519-F183-B288-CE4ACAA4A325}"/>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2565915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0C5B70AC-54EE-4F59-998E-BFD175E02F3C}"/>
              </a:ext>
            </a:extLst>
          </p:cNvPr>
          <p:cNvSpPr>
            <a:spLocks noGrp="1"/>
          </p:cNvSpPr>
          <p:nvPr>
            <p:ph type="title"/>
          </p:nvPr>
        </p:nvSpPr>
        <p:spPr/>
        <p:txBody>
          <a:bodyPr/>
          <a:lstStyle/>
          <a:p>
            <a:pPr>
              <a:lnSpc>
                <a:spcPct val="150000"/>
              </a:lnSpc>
            </a:pPr>
            <a:r>
              <a:rPr lang="sv-SE" sz="800" b="1" dirty="0">
                <a:solidFill>
                  <a:schemeClr val="tx1">
                    <a:lumMod val="75000"/>
                  </a:schemeClr>
                </a:solidFill>
              </a:rPr>
              <a:t>IN- OCH UTFLYTTNING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58A965B-C6FB-4BBA-9A41-3DE36BE4DAFC}"/>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UTFLYTTNING</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inflyttade och utflyttade invånare efter ålder. Genomsnitt för </a:t>
            </a:r>
            <a:r>
              <a:rPr lang="sv-SE" sz="900" i="1">
                <a:solidFill>
                  <a:schemeClr val="tx1">
                    <a:lumMod val="75000"/>
                  </a:schemeClr>
                </a:solidFill>
                <a:latin typeface="HelveticaNeueLT W1G 55 Roman" panose="020B0604020202020204" pitchFamily="34" charset="0"/>
              </a:rPr>
              <a:t>perioden 2020-2022.</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Hur många som flyttar till respektive från kommunen i olika åldrar visas i diagrammet till vänster. Även om lika många flyttar in som ut ur kommunen i en viss åldersgrupp så betyder detta inte att kommunens förutsättningar är oförändrade. Det kan finnas en stor skillnad på in- och utflyttarna avseende socioekonomiska faktorer såsom utbildning, inkomst eller arbets-marknadsstatus. Det är därför viktigt att göra kompletterande analyser av flyttströmmarna för att få en så heltäckande bild som möjligt.</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lel- och linjediagram som visar antalet inflyttade (staplar) och utflyttade (linjer) invånare efter ålder i ettårsklasser, genomsnitt för de tre senaste åren." title="Antal flyttare efter ålder i Krokoms kommun">
            <a:extLst>
              <a:ext uri="{FF2B5EF4-FFF2-40B4-BE49-F238E27FC236}">
                <a16:creationId xmlns:a16="http://schemas.microsoft.com/office/drawing/2014/main" id="{B4CB5D06-7013-BF79-1B30-B8B3E619FFB3}"/>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251789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3</a:t>
            </a:fld>
            <a:endParaRPr lang="sv-SE" sz="1050" dirty="0">
              <a:solidFill>
                <a:schemeClr val="tx1">
                  <a:lumMod val="75000"/>
                </a:schemeClr>
              </a:solidFill>
            </a:endParaRPr>
          </a:p>
        </p:txBody>
      </p: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7" name="Rubrik 6">
            <a:extLst>
              <a:ext uri="{FF2B5EF4-FFF2-40B4-BE49-F238E27FC236}">
                <a16:creationId xmlns:a16="http://schemas.microsoft.com/office/drawing/2014/main" id="{AD75AD0B-46E9-4F41-B64B-5C8D4E97CD28}"/>
              </a:ext>
            </a:extLst>
          </p:cNvPr>
          <p:cNvSpPr>
            <a:spLocks noGrp="1"/>
          </p:cNvSpPr>
          <p:nvPr>
            <p:ph type="title" idx="4294967295"/>
          </p:nvPr>
        </p:nvSpPr>
        <p:spPr>
          <a:xfrm>
            <a:off x="1586277" y="1361099"/>
            <a:ext cx="5971446" cy="20964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1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OCH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412447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22F3DF10-8D6E-4B3C-B766-A3A97732BBF8}"/>
              </a:ext>
            </a:extLst>
          </p:cNvPr>
          <p:cNvSpPr>
            <a:spLocks noGrp="1"/>
          </p:cNvSpPr>
          <p:nvPr>
            <p:ph type="title"/>
          </p:nvPr>
        </p:nvSpPr>
        <p:spPr/>
        <p:txBody>
          <a:bodyPr/>
          <a:lstStyle/>
          <a:p>
            <a:pPr>
              <a:lnSpc>
                <a:spcPct val="150000"/>
              </a:lnSpc>
            </a:pPr>
            <a:r>
              <a:rPr lang="sv-SE" sz="800" b="1" dirty="0">
                <a:solidFill>
                  <a:schemeClr val="tx1">
                    <a:lumMod val="75000"/>
                  </a:schemeClr>
                </a:solidFill>
              </a:rPr>
              <a:t>FLYTTARNA OCH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C687BB2D-333B-4323-8706-649AEEF169E0}"/>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59999"/>
            <a:ext cx="2025000" cy="4232749"/>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FLYTTARNA OCH ÅLDERSSTRUKTUREN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 och utflyttade invånare i olika åldrar. Genomsnitt för </a:t>
            </a:r>
            <a:r>
              <a:rPr lang="sv-SE" sz="900" i="1">
                <a:solidFill>
                  <a:schemeClr val="tx1">
                    <a:lumMod val="75000"/>
                  </a:schemeClr>
                </a:solidFill>
                <a:latin typeface="HelveticaNeueLT W1G 55 Roman" panose="020B0604020202020204" pitchFamily="34" charset="0"/>
              </a:rPr>
              <a:t>perioden 2020-2022.</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Diagrammet visar effekten av in- och utflyttningen på åldersstrukturen. Staplarna visar flyttnettot, dvs. vilka åldersgrupper som ökar respektive minskar på grund av flyttningar. Nettot har beräknats som skillnaden mellan antalet inflyttade och utflyttade i diagrammet ovan. Ett negativt värde betyder att fler flyttar från kommunen än till kommunen i den åldern. För att få en mer representativ bild av flyttningarna har ett genomsnitt för de tre senaste åren beräknats.</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diagram som visar flyttnetto per ålder i ettårsklasser, genomsnitt för de tre senaste åren." title="Flyttnetto efter ålder i Krokoms kommun">
            <a:extLst>
              <a:ext uri="{FF2B5EF4-FFF2-40B4-BE49-F238E27FC236}">
                <a16:creationId xmlns:a16="http://schemas.microsoft.com/office/drawing/2014/main" id="{AACB5071-AAAB-CA29-B54D-0C8D075E90A1}"/>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935552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A3E72D8-A0B3-4A5E-8C35-69E2F6FC6D12}"/>
              </a:ext>
            </a:extLst>
          </p:cNvPr>
          <p:cNvSpPr>
            <a:spLocks noGrp="1"/>
          </p:cNvSpPr>
          <p:nvPr>
            <p:ph type="title"/>
          </p:nvPr>
        </p:nvSpPr>
        <p:spPr/>
        <p:txBody>
          <a:bodyPr/>
          <a:lstStyle/>
          <a:p>
            <a:pPr>
              <a:lnSpc>
                <a:spcPct val="150000"/>
              </a:lnSpc>
            </a:pPr>
            <a:r>
              <a:rPr lang="sv-SE" sz="800" b="1" dirty="0">
                <a:solidFill>
                  <a:schemeClr val="tx1">
                    <a:lumMod val="75000"/>
                  </a:schemeClr>
                </a:solidFill>
              </a:rPr>
              <a:t>INVÅNARNAS BENÄGENHET ATT FLYTTA</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8FC33AEB-0D75-40DF-8162-547BC13886AA}"/>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INVÅNARNAS BENÄGENHET 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invånare i olika åldrar som flyttar från kommunen. Genomsnitt för </a:t>
            </a:r>
            <a:r>
              <a:rPr lang="sv-SE" sz="900" i="1">
                <a:solidFill>
                  <a:schemeClr val="tx1">
                    <a:lumMod val="75000"/>
                  </a:schemeClr>
                </a:solidFill>
                <a:latin typeface="HelveticaNeueLT W1G 55 Roman" panose="020B0604020202020204" pitchFamily="34" charset="0"/>
              </a:rPr>
              <a:t>perioden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Flyttbenägenheten visar på sannolikheten att en person i en viss ålder flyttar från kommunen. I kommunen har 22-åringarna den högsta flyttbenägenheten med 0,37. Detta innebär att 37 procent av alla 22-åringar under ett givet år flyttar från kommunen.</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delen invånare per ålder i ettårsklasser som flyttar från kommunen (staplar) respektive från riket (linje), genomsnitt för de tre senaste åren." title="Benägenhet att flytta från Krokoms kommun">
            <a:extLst>
              <a:ext uri="{FF2B5EF4-FFF2-40B4-BE49-F238E27FC236}">
                <a16:creationId xmlns:a16="http://schemas.microsoft.com/office/drawing/2014/main" id="{07961268-5D3D-737D-530C-B97B47745910}"/>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569077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963A2AD1-6D0E-410D-9D09-C0AE2C11FD3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KVINNORS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32</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672F3D2F-EAC8-493B-8E07-28E38991B524}"/>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kvinnor i olika åldrar som flyttar från kommunen. Genomsnitt för </a:t>
            </a:r>
            <a:r>
              <a:rPr lang="sv-SE" sz="900" i="1">
                <a:solidFill>
                  <a:schemeClr val="tx1">
                    <a:lumMod val="75000"/>
                  </a:schemeClr>
                </a:solidFill>
                <a:latin typeface="HelveticaNeueLT W1G 55 Roman" panose="020B0604020202020204" pitchFamily="34" charset="0"/>
              </a:rPr>
              <a:t>perioden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är yngre kvinnor betydligt mer flyttbenägna än männen. De söker sig tidigare än män till orter som erbjuder studie-och arbetsmöjligheter. Vid 30-års ålder blir de dock mindre flyttbenägna än männen. I vissa kommuner flyttar mer än hälften av de unga kvinnorna i vissa åldrar.
I Krokoms kommun har de 22-åriga kvinnorna den största flyttbenägenheten med 0,43.</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kvinnor per ålder i ettårsklasser som flyttar från kommunen (staplar) respektive från riket (linje), genomsnitt för de tre senaste åren." title="Kvinnors benägehet att flytta från Krokoms kommun">
            <a:extLst>
              <a:ext uri="{FF2B5EF4-FFF2-40B4-BE49-F238E27FC236}">
                <a16:creationId xmlns:a16="http://schemas.microsoft.com/office/drawing/2014/main" id="{04FAB06F-DF49-6113-5C39-06C47EA6AF5B}"/>
              </a:ext>
            </a:extLst>
          </p:cNvPr>
          <p:cNvPicPr>
            <a:picLocks noChangeAspect="1"/>
          </p:cNvPicPr>
          <p:nvPr/>
        </p:nvPicPr>
        <p:blipFill>
          <a:blip r:embed="rId4"/>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156870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C941F5A-08D4-42E1-A5E6-9BA7A6087E10}"/>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MÄNS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33</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C9272C41-A6ED-41C1-B23C-497D52323870}"/>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MÄNS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män i olika åldrar som flyttar från kommunen. Genomsnitt för </a:t>
            </a:r>
            <a:r>
              <a:rPr lang="sv-SE" sz="900" i="1">
                <a:solidFill>
                  <a:schemeClr val="tx1">
                    <a:lumMod val="75000"/>
                  </a:schemeClr>
                </a:solidFill>
                <a:latin typeface="HelveticaNeueLT W1G 55 Roman" panose="020B0604020202020204" pitchFamily="34" charset="0"/>
              </a:rPr>
              <a:t>perioden 2020-2022.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På riksnivå har både män och kvinnor en mycket hög flyttbenägenhet mellan 20 och 30 år. Men till skillnad mot kvinnorna, som har en tydlig topp mellan 20 och 25 år, så är männens flyttbenägenhet mer jämn. Män äldre än 30 år har även en något högre flyttbenägenhet än kvinnor i samma ålder. Bland männen i Krokoms kommun är 22-åringarna mest flyttbenägna med 0,34.</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män per ålder i ettårsklasser som flyttar från kommunen (staplar) respektive från riket (linje), genomsnitt för de tre senaste åren." title="Mäns benägenhet att flytta från Krokoms kommun">
            <a:extLst>
              <a:ext uri="{FF2B5EF4-FFF2-40B4-BE49-F238E27FC236}">
                <a16:creationId xmlns:a16="http://schemas.microsoft.com/office/drawing/2014/main" id="{FBEE4547-F6D0-E516-34D7-C7F4746C698D}"/>
              </a:ext>
            </a:extLst>
          </p:cNvPr>
          <p:cNvPicPr>
            <a:picLocks noChangeAspect="1"/>
          </p:cNvPicPr>
          <p:nvPr/>
        </p:nvPicPr>
        <p:blipFill>
          <a:blip r:embed="rId4"/>
          <a:stretch>
            <a:fillRect/>
          </a:stretch>
        </p:blipFill>
        <p:spPr>
          <a:xfrm>
            <a:off x="2768600" y="381000"/>
            <a:ext cx="5502231" cy="4267200"/>
          </a:xfrm>
          <a:prstGeom prst="rect">
            <a:avLst/>
          </a:prstGeom>
        </p:spPr>
      </p:pic>
    </p:spTree>
    <p:extLst>
      <p:ext uri="{BB962C8B-B14F-4D97-AF65-F5344CB8AC3E}">
        <p14:creationId xmlns:p14="http://schemas.microsoft.com/office/powerpoint/2010/main" val="432286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mtClean="0">
                <a:solidFill>
                  <a:srgbClr val="3C3C3C"/>
                </a:solidFill>
              </a:rPr>
              <a:t>34</a:t>
            </a:fld>
            <a:endParaRPr lang="sv-SE"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011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Del 5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METOD</a:t>
            </a:r>
            <a:endParaRPr kumimoji="0" lang="sv-SE" sz="9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68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D182A1-AC51-41D2-9E8A-50B52380AED2}"/>
              </a:ext>
            </a:extLst>
          </p:cNvPr>
          <p:cNvSpPr>
            <a:spLocks noGrp="1"/>
          </p:cNvSpPr>
          <p:nvPr>
            <p:ph type="title"/>
          </p:nvPr>
        </p:nvSpPr>
        <p:spPr/>
        <p:txBody>
          <a:bodyPr/>
          <a:lstStyle/>
          <a:p>
            <a:r>
              <a:rPr lang="sv-SE" sz="800" b="1" dirty="0">
                <a:solidFill>
                  <a:schemeClr val="tx1">
                    <a:lumMod val="75000"/>
                  </a:schemeClr>
                </a:solidFill>
              </a:rPr>
              <a:t>METODBESKRIVNING</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xmlns=""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xmlns=""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Osäkerheten i prognosen ökar i proportion med prognosperiodens längd. Generellt är osäkerheten störst för de åldersgrupper som inte är födda när prognosen görs. Betydande osäkerhet finns även för ålders-grupperna 19-30 år där flytt-benägenheten är stor. Osäkerheten </a:t>
            </a:r>
            <a:br>
              <a:rPr lang="sv-SE" sz="900" i="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i en befolkningsprognos är förhållandevis mindre för den medelålders och äldre befolkningen vilka brukar vara mindre flyttbenägna.</a:t>
            </a:r>
            <a:endParaRPr lang="sv-SE" sz="900" b="1" i="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Befolkningen i prognosen skrivs fram ett år i taget med befolkningen </a:t>
            </a:r>
            <a:r>
              <a:rPr lang="sv-SE" sz="850">
                <a:solidFill>
                  <a:schemeClr val="tx1">
                    <a:lumMod val="75000"/>
                  </a:schemeClr>
                </a:solidFill>
                <a:latin typeface="HelveticaNeueLT W1G 55 Roman" panose="020B0604020202020204" pitchFamily="34" charset="0"/>
                <a:ea typeface="HeiT" panose="020B0502000000000001" pitchFamily="34" charset="-120"/>
              </a:rPr>
              <a:t>år 2022 </a:t>
            </a:r>
            <a:r>
              <a:rPr lang="sv-SE" sz="850" dirty="0">
                <a:solidFill>
                  <a:schemeClr val="tx1">
                    <a:lumMod val="75000"/>
                  </a:schemeClr>
                </a:solidFill>
                <a:latin typeface="HelveticaNeueLT W1G 55 Roman" panose="020B0604020202020204" pitchFamily="34" charset="0"/>
                <a:ea typeface="HeiT" panose="020B0502000000000001" pitchFamily="34" charset="-120"/>
              </a:rPr>
              <a:t>som utgångspunkt. Vid tolkning av prognosen skall has i åtanke att Skatteverkets register endast omfattar i kommunen folkbokförda personer. De som bor i kommunen men inte är folkbokförda där, t.ex. asylsökande, finns således inte med i prognosen. Antalet födda och döda beräknas för varje prognos år genom att befolkningen i varje åldersklass multipliceras med åldersspecifika fruktsamhetstal respektive dödsrisker.</a:t>
            </a:r>
          </a:p>
          <a:p>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Fruktsamheten för kvinnor i olika åldrar beräknas som kvoten mellan antalet födda barn till mödrar i en viss ålder och medelfolkmängden kvinnor i samma ålder. </a:t>
            </a:r>
          </a:p>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För att osäkerheten ska bli mindre används befolkningsuppgifter från flera år*. Dessutom görs en utjämning över </a:t>
            </a:r>
            <a:br>
              <a:rPr lang="sv-SE" sz="850" dirty="0">
                <a:solidFill>
                  <a:schemeClr val="tx1">
                    <a:lumMod val="75000"/>
                  </a:schemeClr>
                </a:solidFill>
                <a:latin typeface="HelveticaNeueLT W1G 55 Roman" panose="020B0604020202020204" pitchFamily="34" charset="0"/>
                <a:ea typeface="HeiT" panose="020B0502000000000001" pitchFamily="34" charset="-120"/>
              </a:rPr>
            </a:br>
            <a:endParaRPr lang="sv-SE" sz="85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412911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ea typeface="HeiT" panose="020B0502000000000001" pitchFamily="34" charset="-120"/>
              </a:rPr>
              <a:t>åldrarna. Det läggs även en viss vikt vid fruktsamhetstalen i riket. Under prognosperioden antas fruktsamheten förändras i enlighet med SCB:s prognostiserade ökning för riket.</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Dödsriskerna för varje ålder och per kön skattas på riksdata som kvoten mellan antalet döda i en viss ålder och medelbefolkningen i samma ålder. Därefter sker en justering av mortaliteten så att den sammanfaller med kommunens totala nivå. Data från flera historiska år* används, och dödsriskerna antas minska i proportion till SCB:s prognos för riket.</a:t>
            </a:r>
          </a:p>
          <a:p>
            <a:pPr algn="l"/>
            <a:endParaRPr lang="sv-SE" sz="850" dirty="0">
              <a:solidFill>
                <a:schemeClr val="tx1">
                  <a:lumMod val="75000"/>
                </a:schemeClr>
              </a:solidFill>
              <a:latin typeface="HelveticaNeueLT W1G 55 Roman" panose="020B0604020202020204" pitchFamily="34" charset="0"/>
            </a:endParaRPr>
          </a:p>
          <a:p>
            <a:pPr algn="l">
              <a:lnSpc>
                <a:spcPct val="150000"/>
              </a:lnSpc>
            </a:pPr>
            <a:r>
              <a:rPr lang="sv-SE" sz="850" dirty="0">
                <a:solidFill>
                  <a:schemeClr val="tx1">
                    <a:lumMod val="75000"/>
                  </a:schemeClr>
                </a:solidFill>
                <a:latin typeface="HelveticaNeueLT W1G 55 Roman" panose="020B0604020202020204" pitchFamily="34" charset="0"/>
              </a:rPr>
              <a:t>Antalet inflyttare till kommunen under de kommande åren prognostiseras med hjälp av tidsserieanalys för att plocka upp förekommande trender. De senaste årens utveckling används för att avgöra hur</a:t>
            </a: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850" dirty="0">
                <a:solidFill>
                  <a:schemeClr val="tx1">
                    <a:lumMod val="75000"/>
                  </a:schemeClr>
                </a:solidFill>
                <a:latin typeface="HelveticaNeueLT W1G 55 Roman" panose="020B0604020202020204" pitchFamily="34" charset="0"/>
              </a:rPr>
              <a:t>inflyttarna kommer att utvecklas i </a:t>
            </a:r>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framtiden. Vilka  som flyttar till kommunen i termer av kön och ålder beräknas utifrån inflyttarfördelning för ett antal historiska år*.</a:t>
            </a:r>
          </a:p>
          <a:p>
            <a:pPr algn="l"/>
            <a:endParaRPr lang="sv-SE" sz="85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850" dirty="0">
                <a:solidFill>
                  <a:schemeClr val="tx1">
                    <a:lumMod val="75000"/>
                  </a:schemeClr>
                </a:solidFill>
                <a:latin typeface="HelveticaNeueLT W1G 55 Roman" panose="020B0604020202020204" pitchFamily="34" charset="0"/>
              </a:rPr>
              <a:t> Antalet utflyttare beräknas utifrån ett genomsnitt av utflyttningsbenägenhet ett antal historiska år*. Utflyttnings-benägenheten i varje ålder multipliceras med folkmängden i motsvarande ålder vilket ger antalet utflyttare efter ålder och kön.</a:t>
            </a:r>
          </a:p>
          <a:p>
            <a:pPr algn="l"/>
            <a:endParaRPr lang="sv-SE" sz="850" dirty="0">
              <a:solidFill>
                <a:schemeClr val="tx1">
                  <a:lumMod val="75000"/>
                </a:schemeClr>
              </a:solidFill>
              <a:latin typeface="HelveticaNeueLT W1G 55 Roman" panose="020B0604020202020204" pitchFamily="34" charset="0"/>
            </a:endParaRPr>
          </a:p>
          <a:p>
            <a:pPr>
              <a:lnSpc>
                <a:spcPct val="150000"/>
              </a:lnSpc>
            </a:pPr>
            <a:r>
              <a:rPr lang="sv-SE" sz="850" dirty="0">
                <a:solidFill>
                  <a:schemeClr val="tx1">
                    <a:lumMod val="75000"/>
                  </a:schemeClr>
                </a:solidFill>
                <a:latin typeface="HelveticaNeueLT W1G 55 Roman" panose="020B0604020202020204" pitchFamily="34" charset="0"/>
              </a:rPr>
              <a:t>*Hur många historiska år, och vilka, som används för beräkningen varierar mellan risker, fördelningar och kommuner. </a:t>
            </a:r>
          </a:p>
          <a:p>
            <a:pPr algn="l">
              <a:lnSpc>
                <a:spcPct val="150000"/>
              </a:lnSpc>
            </a:pPr>
            <a:r>
              <a:rPr lang="sv-SE" sz="850" dirty="0">
                <a:solidFill>
                  <a:schemeClr val="tx1">
                    <a:lumMod val="75000"/>
                  </a:schemeClr>
                </a:solidFill>
                <a:latin typeface="HelveticaNeueLT W1G 55 Roman" panose="020B0604020202020204" pitchFamily="34" charset="0"/>
              </a:rPr>
              <a:t>Valen föregås av analyser och syftar till att få bästa möjliga träffsäkerhet i prognosen.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220049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A62E5B2-EB27-4D23-BA1E-704B049B05C6}"/>
              </a:ext>
            </a:extLst>
          </p:cNvPr>
          <p:cNvSpPr>
            <a:spLocks noGrp="1"/>
          </p:cNvSpPr>
          <p:nvPr>
            <p:ph type="title"/>
          </p:nvPr>
        </p:nvSpPr>
        <p:spPr/>
        <p:txBody>
          <a:bodyPr/>
          <a:lstStyle/>
          <a:p>
            <a:r>
              <a:rPr lang="sv-SE" sz="800" b="1" dirty="0">
                <a:solidFill>
                  <a:schemeClr val="tx1">
                    <a:lumMod val="75000"/>
                  </a:schemeClr>
                </a:solidFill>
              </a:rPr>
              <a:t>METODBESKRIVNING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xmlns=""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xmlns=""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 (forts.)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Det observerade antalet flyttningar i kommunen innehåller endast en begränsad mängd information. Vill man närmare analysera effekterna av flyttningar måste man även studera vilka som flyttar till respektive från kommunen. Flyttarnas socio-ekonomiska situation och ålder har en stor betydelse för utvecklingen av kommunens ekonomi, näringsliv och befolkningssammansättning.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Flyttningar är den demografiska komponent som har störst och snabbast påverkan på demografins utveckling över tiden. Det ligger utanför ramen för denna befolkningsprognos att närmare studera flyttmönster och effekterna av flyttningarna. Men genom att studera flyttnettot efter ålder</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(se diagram på tidigare sidor) kan man direkt se hur ålderssammansättningen i kommunen ändras på grund av flyttningarna och det går enkelt att få svar på frågor såsom vilka åldersgrupper som ökar respektive minskar och med hur mycket på grund av in- och utflyttningar. Vill man kunna påverka kommunens demografiska och socioekonomiska sammansättning på kort sikt så måste man göra förändringar som påverkar in- och utflyttningsmönstren.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många av landets kommuner flyttar de yngre åldersgrupperna 19-25 år från kommunen till arbeten och studier på annan ort. I vissa fall kommer de tillbaka och bosätter sig på födelseorten för att bilda familj och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påbörja ett aktivt yrkesliv. Räknat på riksnivå så är de yngre åldersgrupperna mycket flyttbenägna och var femte 21-åring flyttar över en kommungräns varje år (se tidigare diagram). Yngre kvinnor är mer flyttbenägna än yngre män (se tidigare diagram).</a:t>
            </a: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335276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37</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2085000"/>
            <a:ext cx="5971446" cy="16773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TABELLBILAGA</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89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38</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485900"/>
            <a:ext cx="5715000" cy="261610"/>
          </a:xfrm>
          <a:prstGeom prst="rect">
            <a:avLst/>
          </a:prstGeom>
          <a:noFill/>
        </p:spPr>
        <p:txBody>
          <a:bodyPr wrap="square" rtlCol="0">
            <a:spAutoFit/>
          </a:bodyPr>
          <a:lstStyle/>
          <a:p>
            <a:r>
              <a:rPr lang="sv-SE" sz="1100" dirty="0">
                <a:solidFill>
                  <a:srgbClr val="3C3C3C"/>
                </a:solidFill>
              </a:rPr>
              <a:t>Tabell 1: </a:t>
            </a:r>
            <a:r>
              <a:rPr lang="sv-SE" sz="1100">
                <a:solidFill>
                  <a:srgbClr val="3C3C3C"/>
                </a:solidFill>
              </a:rPr>
              <a:t>Folkmängd Krokoms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7CE237D9-3431-2156-307C-5278139DBE95}"/>
              </a:ext>
            </a:extLst>
          </p:cNvPr>
          <p:cNvGraphicFramePr>
            <a:graphicFrameLocks noGrp="1"/>
          </p:cNvGraphicFramePr>
          <p:nvPr>
            <p:extLst>
              <p:ext uri="{D42A27DB-BD31-4B8C-83A1-F6EECF244321}">
                <p14:modId xmlns:p14="http://schemas.microsoft.com/office/powerpoint/2010/main" val="3473429422"/>
              </p:ext>
            </p:extLst>
          </p:nvPr>
        </p:nvGraphicFramePr>
        <p:xfrm>
          <a:off x="2857500" y="1841500"/>
          <a:ext cx="5715000" cy="2145030"/>
        </p:xfrm>
        <a:graphic>
          <a:graphicData uri="http://schemas.openxmlformats.org/drawingml/2006/table">
            <a:tbl>
              <a:tblPr firstRow="1" firstCol="1" lastRow="1"/>
              <a:tblGrid>
                <a:gridCol w="476250">
                  <a:extLst>
                    <a:ext uri="{9D8B030D-6E8A-4147-A177-3AD203B41FA5}">
                      <a16:colId xmlns:a16="http://schemas.microsoft.com/office/drawing/2014/main" val="2590676411"/>
                    </a:ext>
                  </a:extLst>
                </a:gridCol>
                <a:gridCol w="476250">
                  <a:extLst>
                    <a:ext uri="{9D8B030D-6E8A-4147-A177-3AD203B41FA5}">
                      <a16:colId xmlns:a16="http://schemas.microsoft.com/office/drawing/2014/main" val="3144664089"/>
                    </a:ext>
                  </a:extLst>
                </a:gridCol>
                <a:gridCol w="476250">
                  <a:extLst>
                    <a:ext uri="{9D8B030D-6E8A-4147-A177-3AD203B41FA5}">
                      <a16:colId xmlns:a16="http://schemas.microsoft.com/office/drawing/2014/main" val="86403898"/>
                    </a:ext>
                  </a:extLst>
                </a:gridCol>
                <a:gridCol w="476250">
                  <a:extLst>
                    <a:ext uri="{9D8B030D-6E8A-4147-A177-3AD203B41FA5}">
                      <a16:colId xmlns:a16="http://schemas.microsoft.com/office/drawing/2014/main" val="938042659"/>
                    </a:ext>
                  </a:extLst>
                </a:gridCol>
                <a:gridCol w="476250">
                  <a:extLst>
                    <a:ext uri="{9D8B030D-6E8A-4147-A177-3AD203B41FA5}">
                      <a16:colId xmlns:a16="http://schemas.microsoft.com/office/drawing/2014/main" val="2770134141"/>
                    </a:ext>
                  </a:extLst>
                </a:gridCol>
                <a:gridCol w="476250">
                  <a:extLst>
                    <a:ext uri="{9D8B030D-6E8A-4147-A177-3AD203B41FA5}">
                      <a16:colId xmlns:a16="http://schemas.microsoft.com/office/drawing/2014/main" val="908043350"/>
                    </a:ext>
                  </a:extLst>
                </a:gridCol>
                <a:gridCol w="476250">
                  <a:extLst>
                    <a:ext uri="{9D8B030D-6E8A-4147-A177-3AD203B41FA5}">
                      <a16:colId xmlns:a16="http://schemas.microsoft.com/office/drawing/2014/main" val="3609109749"/>
                    </a:ext>
                  </a:extLst>
                </a:gridCol>
                <a:gridCol w="476250">
                  <a:extLst>
                    <a:ext uri="{9D8B030D-6E8A-4147-A177-3AD203B41FA5}">
                      <a16:colId xmlns:a16="http://schemas.microsoft.com/office/drawing/2014/main" val="3270141090"/>
                    </a:ext>
                  </a:extLst>
                </a:gridCol>
                <a:gridCol w="476250">
                  <a:extLst>
                    <a:ext uri="{9D8B030D-6E8A-4147-A177-3AD203B41FA5}">
                      <a16:colId xmlns:a16="http://schemas.microsoft.com/office/drawing/2014/main" val="217790522"/>
                    </a:ext>
                  </a:extLst>
                </a:gridCol>
                <a:gridCol w="476250">
                  <a:extLst>
                    <a:ext uri="{9D8B030D-6E8A-4147-A177-3AD203B41FA5}">
                      <a16:colId xmlns:a16="http://schemas.microsoft.com/office/drawing/2014/main" val="2150440004"/>
                    </a:ext>
                  </a:extLst>
                </a:gridCol>
                <a:gridCol w="476250">
                  <a:extLst>
                    <a:ext uri="{9D8B030D-6E8A-4147-A177-3AD203B41FA5}">
                      <a16:colId xmlns:a16="http://schemas.microsoft.com/office/drawing/2014/main" val="2908542899"/>
                    </a:ext>
                  </a:extLst>
                </a:gridCol>
                <a:gridCol w="476250">
                  <a:extLst>
                    <a:ext uri="{9D8B030D-6E8A-4147-A177-3AD203B41FA5}">
                      <a16:colId xmlns:a16="http://schemas.microsoft.com/office/drawing/2014/main" val="1056497697"/>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86311157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1 139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1 131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1 120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1 145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1 157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1 187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1 204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1 222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1 239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791503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874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893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946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961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965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970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78483901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667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632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677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698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711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719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716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733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749</a:t>
                      </a:r>
                    </a:p>
                  </a:txBody>
                  <a:tcPr marL="7620" marR="7620" marT="7620" marB="0" anchor="b">
                    <a:lnL>
                      <a:noFill/>
                    </a:lnL>
                    <a:lnR>
                      <a:noFill/>
                    </a:lnR>
                    <a:lnT>
                      <a:noFill/>
                    </a:lnT>
                    <a:lnB>
                      <a:noFill/>
                    </a:lnB>
                  </a:tcPr>
                </a:tc>
                <a:extLst>
                  <a:ext uri="{0D108BD9-81ED-4DB2-BD59-A6C34878D82A}">
                    <a16:rowId xmlns:a16="http://schemas.microsoft.com/office/drawing/2014/main" val="414883330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642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657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727</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5479325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654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652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664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635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680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695</a:t>
                      </a:r>
                    </a:p>
                  </a:txBody>
                  <a:tcPr marL="7620" marR="7620" marT="7620" marB="0" anchor="b">
                    <a:lnL>
                      <a:noFill/>
                    </a:lnL>
                    <a:lnR>
                      <a:noFill/>
                    </a:lnR>
                    <a:lnT>
                      <a:noFill/>
                    </a:lnT>
                    <a:lnB>
                      <a:noFill/>
                    </a:lnB>
                  </a:tcPr>
                </a:tc>
                <a:extLst>
                  <a:ext uri="{0D108BD9-81ED-4DB2-BD59-A6C34878D82A}">
                    <a16:rowId xmlns:a16="http://schemas.microsoft.com/office/drawing/2014/main" val="28829080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733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781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796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838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851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854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817</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29776293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3 469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3 668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3 759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3 998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4 053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4 093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4 132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4 141</a:t>
                      </a:r>
                    </a:p>
                  </a:txBody>
                  <a:tcPr marL="7620" marR="7620" marT="7620" marB="0" anchor="b">
                    <a:lnL>
                      <a:noFill/>
                    </a:lnL>
                    <a:lnR>
                      <a:noFill/>
                    </a:lnR>
                    <a:lnT>
                      <a:noFill/>
                    </a:lnT>
                    <a:lnB>
                      <a:noFill/>
                    </a:lnB>
                  </a:tcPr>
                </a:tc>
                <a:extLst>
                  <a:ext uri="{0D108BD9-81ED-4DB2-BD59-A6C34878D82A}">
                    <a16:rowId xmlns:a16="http://schemas.microsoft.com/office/drawing/2014/main" val="318829721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3 956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3 978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4 305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4 332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4 400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4 480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34532984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2 598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2 576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2 550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2 522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2 515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2 505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2 474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2 517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2 523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2 564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2 615</a:t>
                      </a:r>
                    </a:p>
                  </a:txBody>
                  <a:tcPr marL="7620" marR="7620" marT="7620" marB="0" anchor="b">
                    <a:lnL>
                      <a:noFill/>
                    </a:lnL>
                    <a:lnR>
                      <a:noFill/>
                    </a:lnR>
                    <a:lnT>
                      <a:noFill/>
                    </a:lnT>
                    <a:lnB>
                      <a:noFill/>
                    </a:lnB>
                  </a:tcPr>
                </a:tc>
                <a:extLst>
                  <a:ext uri="{0D108BD9-81ED-4DB2-BD59-A6C34878D82A}">
                    <a16:rowId xmlns:a16="http://schemas.microsoft.com/office/drawing/2014/main" val="277142228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831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909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967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1 028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1 078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1 151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1 190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1 232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1 250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1 267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2577252411"/>
                  </a:ext>
                </a:extLst>
              </a:tr>
              <a:tr h="215265">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15 532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15 654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15 818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16 111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16 350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16 772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17 009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17 206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17 403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17 587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17 717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4183005630"/>
                  </a:ext>
                </a:extLst>
              </a:tr>
            </a:tbl>
          </a:graphicData>
        </a:graphic>
      </p:graphicFrame>
    </p:spTree>
    <p:extLst>
      <p:ext uri="{BB962C8B-B14F-4D97-AF65-F5344CB8AC3E}">
        <p14:creationId xmlns:p14="http://schemas.microsoft.com/office/powerpoint/2010/main" val="3131165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39</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485900"/>
            <a:ext cx="5715000" cy="261610"/>
          </a:xfrm>
          <a:prstGeom prst="rect">
            <a:avLst/>
          </a:prstGeom>
          <a:noFill/>
        </p:spPr>
        <p:txBody>
          <a:bodyPr wrap="square" rtlCol="0">
            <a:spAutoFit/>
          </a:bodyPr>
          <a:lstStyle/>
          <a:p>
            <a:r>
              <a:rPr lang="sv-SE" sz="1100" dirty="0">
                <a:solidFill>
                  <a:srgbClr val="3C3C3C"/>
                </a:solidFill>
              </a:rPr>
              <a:t>Tabell 1: </a:t>
            </a:r>
            <a:r>
              <a:rPr lang="sv-SE" sz="1100">
                <a:solidFill>
                  <a:srgbClr val="3C3C3C"/>
                </a:solidFill>
              </a:rPr>
              <a:t>Folkmängd Krokoms kommun </a:t>
            </a:r>
            <a:r>
              <a:rPr lang="sv-SE" sz="1100" dirty="0">
                <a:solidFill>
                  <a:srgbClr val="3C3C3C"/>
                </a:solidFill>
              </a:rPr>
              <a:t>efter åldersklass fortsättning</a:t>
            </a:r>
          </a:p>
        </p:txBody>
      </p:sp>
      <p:graphicFrame>
        <p:nvGraphicFramePr>
          <p:cNvPr id="4" name="Tabell 3">
            <a:extLst>
              <a:ext uri="{FF2B5EF4-FFF2-40B4-BE49-F238E27FC236}">
                <a16:creationId xmlns:a16="http://schemas.microsoft.com/office/drawing/2014/main" id="{3C53D9D6-62ED-6ADB-1BA0-20F511B53E1E}"/>
              </a:ext>
            </a:extLst>
          </p:cNvPr>
          <p:cNvGraphicFramePr>
            <a:graphicFrameLocks noGrp="1"/>
          </p:cNvGraphicFramePr>
          <p:nvPr>
            <p:extLst>
              <p:ext uri="{D42A27DB-BD31-4B8C-83A1-F6EECF244321}">
                <p14:modId xmlns:p14="http://schemas.microsoft.com/office/powerpoint/2010/main" val="3621251968"/>
              </p:ext>
            </p:extLst>
          </p:nvPr>
        </p:nvGraphicFramePr>
        <p:xfrm>
          <a:off x="2857500" y="1841500"/>
          <a:ext cx="2857500" cy="2145030"/>
        </p:xfrm>
        <a:graphic>
          <a:graphicData uri="http://schemas.openxmlformats.org/drawingml/2006/table">
            <a:tbl>
              <a:tblPr firstRow="1" firstCol="1" lastRow="1"/>
              <a:tblGrid>
                <a:gridCol w="476250">
                  <a:extLst>
                    <a:ext uri="{9D8B030D-6E8A-4147-A177-3AD203B41FA5}">
                      <a16:colId xmlns:a16="http://schemas.microsoft.com/office/drawing/2014/main" val="2590676411"/>
                    </a:ext>
                  </a:extLst>
                </a:gridCol>
                <a:gridCol w="476250">
                  <a:extLst>
                    <a:ext uri="{9D8B030D-6E8A-4147-A177-3AD203B41FA5}">
                      <a16:colId xmlns:a16="http://schemas.microsoft.com/office/drawing/2014/main" val="3144664089"/>
                    </a:ext>
                  </a:extLst>
                </a:gridCol>
                <a:gridCol w="476250">
                  <a:extLst>
                    <a:ext uri="{9D8B030D-6E8A-4147-A177-3AD203B41FA5}">
                      <a16:colId xmlns:a16="http://schemas.microsoft.com/office/drawing/2014/main" val="86403898"/>
                    </a:ext>
                  </a:extLst>
                </a:gridCol>
                <a:gridCol w="476250">
                  <a:extLst>
                    <a:ext uri="{9D8B030D-6E8A-4147-A177-3AD203B41FA5}">
                      <a16:colId xmlns:a16="http://schemas.microsoft.com/office/drawing/2014/main" val="938042659"/>
                    </a:ext>
                  </a:extLst>
                </a:gridCol>
                <a:gridCol w="476250">
                  <a:extLst>
                    <a:ext uri="{9D8B030D-6E8A-4147-A177-3AD203B41FA5}">
                      <a16:colId xmlns:a16="http://schemas.microsoft.com/office/drawing/2014/main" val="2770134141"/>
                    </a:ext>
                  </a:extLst>
                </a:gridCol>
                <a:gridCol w="476250">
                  <a:extLst>
                    <a:ext uri="{9D8B030D-6E8A-4147-A177-3AD203B41FA5}">
                      <a16:colId xmlns:a16="http://schemas.microsoft.com/office/drawing/2014/main" val="908043350"/>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86311157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1 251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1 247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1 245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1791503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986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993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997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1 000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78483901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751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752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758</a:t>
                      </a:r>
                    </a:p>
                  </a:txBody>
                  <a:tcPr marL="7620" marR="7620" marT="7620" marB="0" anchor="b">
                    <a:lnL>
                      <a:noFill/>
                    </a:lnL>
                    <a:lnR>
                      <a:noFill/>
                    </a:lnR>
                    <a:lnT>
                      <a:noFill/>
                    </a:lnT>
                    <a:lnB>
                      <a:noFill/>
                    </a:lnB>
                  </a:tcPr>
                </a:tc>
                <a:extLst>
                  <a:ext uri="{0D108BD9-81ED-4DB2-BD59-A6C34878D82A}">
                    <a16:rowId xmlns:a16="http://schemas.microsoft.com/office/drawing/2014/main" val="414883330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754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756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751</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5479325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714</a:t>
                      </a:r>
                    </a:p>
                  </a:txBody>
                  <a:tcPr marL="7620" marR="7620" marT="7620" marB="0" anchor="b">
                    <a:lnL>
                      <a:noFill/>
                    </a:lnL>
                    <a:lnR>
                      <a:noFill/>
                    </a:lnR>
                    <a:lnT>
                      <a:noFill/>
                    </a:lnT>
                    <a:lnB>
                      <a:noFill/>
                    </a:lnB>
                  </a:tcPr>
                </a:tc>
                <a:extLst>
                  <a:ext uri="{0D108BD9-81ED-4DB2-BD59-A6C34878D82A}">
                    <a16:rowId xmlns:a16="http://schemas.microsoft.com/office/drawing/2014/main" val="28829080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824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831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843</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29776293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4 143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4 118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4 093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4 074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4 066</a:t>
                      </a:r>
                    </a:p>
                  </a:txBody>
                  <a:tcPr marL="7620" marR="7620" marT="7620" marB="0" anchor="b">
                    <a:lnL>
                      <a:noFill/>
                    </a:lnL>
                    <a:lnR>
                      <a:noFill/>
                    </a:lnR>
                    <a:lnT>
                      <a:noFill/>
                    </a:lnT>
                    <a:lnB>
                      <a:noFill/>
                    </a:lnB>
                  </a:tcPr>
                </a:tc>
                <a:extLst>
                  <a:ext uri="{0D108BD9-81ED-4DB2-BD59-A6C34878D82A}">
                    <a16:rowId xmlns:a16="http://schemas.microsoft.com/office/drawing/2014/main" val="318829721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4 635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4 802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4 832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34532984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2 652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2 647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2 663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2 677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2 733</a:t>
                      </a:r>
                    </a:p>
                  </a:txBody>
                  <a:tcPr marL="7620" marR="7620" marT="7620" marB="0" anchor="b">
                    <a:lnL>
                      <a:noFill/>
                    </a:lnL>
                    <a:lnR>
                      <a:noFill/>
                    </a:lnR>
                    <a:lnT>
                      <a:noFill/>
                    </a:lnT>
                    <a:lnB>
                      <a:noFill/>
                    </a:lnB>
                  </a:tcPr>
                </a:tc>
                <a:extLst>
                  <a:ext uri="{0D108BD9-81ED-4DB2-BD59-A6C34878D82A}">
                    <a16:rowId xmlns:a16="http://schemas.microsoft.com/office/drawing/2014/main" val="277142228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1 283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1 308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1 322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1 346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1 358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2577252411"/>
                  </a:ext>
                </a:extLst>
              </a:tr>
              <a:tr h="215265">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17 848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17 961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18 074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18 187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18 300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4183005630"/>
                  </a:ext>
                </a:extLst>
              </a:tr>
            </a:tbl>
          </a:graphicData>
        </a:graphic>
      </p:graphicFrame>
    </p:spTree>
    <p:extLst>
      <p:ext uri="{BB962C8B-B14F-4D97-AF65-F5344CB8AC3E}">
        <p14:creationId xmlns:p14="http://schemas.microsoft.com/office/powerpoint/2010/main" val="399494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pPr/>
              <a:t>4</a:t>
            </a:fld>
            <a:endParaRPr lang="sv-SE" sz="1050" dirty="0">
              <a:solidFill>
                <a:srgbClr val="3C3C3C"/>
              </a:solidFill>
            </a:endParaRPr>
          </a:p>
        </p:txBody>
      </p:sp>
      <p:sp>
        <p:nvSpPr>
          <p:cNvPr id="2" name="Platshållare för sidfot 1"/>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xmlns=""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xmlns=""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1">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n-ea"/>
                <a:cs typeface="+mn-cs"/>
              </a:rPr>
              <a:t>INLEDNING</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Enligt SCB:s befolkningsregister uppgick Sveriges folkmängd </a:t>
            </a:r>
            <a:r>
              <a:rPr lang="sv-SE" sz="900">
                <a:solidFill>
                  <a:schemeClr val="tx1">
                    <a:lumMod val="75000"/>
                  </a:schemeClr>
                </a:solidFill>
                <a:latin typeface="HelveticaNeueLT W1G 55 Roman" panose="020B0604020202020204" pitchFamily="34" charset="0"/>
                <a:ea typeface="HeiT" panose="020B0502000000000001" pitchFamily="34" charset="-120"/>
              </a:rPr>
              <a:t>till           </a:t>
            </a:r>
            <a:r>
              <a:rPr lang="sv-SE" sz="900" dirty="0">
                <a:solidFill>
                  <a:schemeClr val="tx1">
                    <a:lumMod val="75000"/>
                  </a:schemeClr>
                </a:solidFill>
                <a:latin typeface="HelveticaNeueLT W1G 55 Roman" panose="020B0604020202020204" pitchFamily="34" charset="0"/>
                <a:ea typeface="HeiT" panose="020B0502000000000001" pitchFamily="34" charset="-120"/>
              </a:rPr>
              <a:t>10 521 556 personer den 31 december 2022. Det motsvarar en ökning på      69 000 personer under året, knappa     4 000 färre än år 2021. Ökningen består till drygt 80% av utrikes flyttnetto samt återstående knappa 20% av födelseöverskott.</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Den ökade rörligheten som uppstod till följd av pandemin kvarstår även under 2022. I viss utsträckning sker återflyttar bland de som lämnade större städer under pandemin samtidigt som rörligheten ut från stora städer fortfarande finns kvar. Behovet av att arbeta på distans för vissa</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3">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yrkesgrupper skapade förändrade önskemål på boendet vilket ledde till ökade inrikes flyttströmmar. I många kommuner ökade bostadspriserna kraftigt under pandemin, vilket också innebar en förändring av inflyttarnas sammansättning. Nu syns dock en tydlig återgång i bostadspriserna.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Även utrikes flyttströmmar förändrades under pandemiåren. Under normala år driver utrikes inflyttning en stor del av befolkningsökningen i Sverige, men denna minskade under 2020. Under 2021 syntes dock en återhämtning som fortsatt och ökat under 2022, även om nivåerna fortfarande är lägre än före pandemin. </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4">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Huruvida förändringar i </a:t>
            </a:r>
            <a:r>
              <a:rPr lang="sv-SE" sz="900" dirty="0" err="1">
                <a:solidFill>
                  <a:schemeClr val="tx1">
                    <a:lumMod val="75000"/>
                  </a:schemeClr>
                </a:solidFill>
                <a:latin typeface="HelveticaNeueLT W1G 55 Roman" panose="020B0604020202020204" pitchFamily="34" charset="0"/>
              </a:rPr>
              <a:t>flyttmönster</a:t>
            </a:r>
            <a:r>
              <a:rPr lang="sv-SE" sz="900" dirty="0">
                <a:solidFill>
                  <a:schemeClr val="tx1">
                    <a:lumMod val="75000"/>
                  </a:schemeClr>
                </a:solidFill>
                <a:latin typeface="HelveticaNeueLT W1G 55 Roman" panose="020B0604020202020204" pitchFamily="34" charset="0"/>
              </a:rPr>
              <a:t> till följd av pandemin kommer att bestå är i dagsläget osäkert och kan relateras till utvecklingen på arbetsmarknaden, kommer exempelvis möjligheten att till stor del arbeta på distans finnas kvar om några år? Även det ekonomiska läget påverkar människors rörlighet. </a:t>
            </a:r>
          </a:p>
        </p:txBody>
      </p:sp>
      <p:sp>
        <p:nvSpPr>
          <p:cNvPr id="16" name="textruta 15">
            <a:extLst>
              <a:ext uri="{FF2B5EF4-FFF2-40B4-BE49-F238E27FC236}">
                <a16:creationId xmlns:a16="http://schemas.microsoft.com/office/drawing/2014/main" id="{CA7CE942-1900-4BD7-B179-0B1F5A51E058}"/>
              </a:ext>
            </a:extLst>
          </p:cNvPr>
          <p:cNvSpPr txBox="1"/>
          <p:nvPr/>
        </p:nvSpPr>
        <p:spPr>
          <a:xfrm>
            <a:off x="1" y="3256809"/>
            <a:ext cx="2135700" cy="572464"/>
          </a:xfrm>
          <a:prstGeom prst="rect">
            <a:avLst/>
          </a:prstGeom>
          <a:noFill/>
        </p:spPr>
        <p:txBody>
          <a:bodyPr wrap="square" rtlCol="0">
            <a:spAutoFit/>
          </a:bodyPr>
          <a:lstStyle/>
          <a:p>
            <a:pPr>
              <a:lnSpc>
                <a:spcPct val="120000"/>
              </a:lnSpc>
            </a:pPr>
            <a:r>
              <a:rPr lang="sv-SE" sz="900" i="1" dirty="0"/>
              <a:t>Hitta mer statistik om dödlighet i Sveriges kommuner på</a:t>
            </a:r>
          </a:p>
          <a:p>
            <a:pPr>
              <a:lnSpc>
                <a:spcPct val="120000"/>
              </a:lnSpc>
            </a:pPr>
            <a:r>
              <a:rPr lang="sv-SE" sz="800" dirty="0">
                <a:hlinkClick r:id="rId3"/>
              </a:rPr>
              <a:t>https://studios.statisticon.se/dodlighet</a:t>
            </a:r>
            <a:endParaRPr lang="sv-SE" sz="800" dirty="0"/>
          </a:p>
        </p:txBody>
      </p:sp>
    </p:spTree>
    <p:extLst>
      <p:ext uri="{BB962C8B-B14F-4D97-AF65-F5344CB8AC3E}">
        <p14:creationId xmlns:p14="http://schemas.microsoft.com/office/powerpoint/2010/main" val="3904171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40</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143000"/>
            <a:ext cx="5715000" cy="261610"/>
          </a:xfrm>
          <a:prstGeom prst="rect">
            <a:avLst/>
          </a:prstGeom>
          <a:noFill/>
        </p:spPr>
        <p:txBody>
          <a:bodyPr wrap="square" rtlCol="0">
            <a:spAutoFit/>
          </a:bodyPr>
          <a:lstStyle/>
          <a:p>
            <a:r>
              <a:rPr lang="sv-SE" sz="1100" dirty="0">
                <a:solidFill>
                  <a:srgbClr val="3C3C3C"/>
                </a:solidFill>
              </a:rPr>
              <a:t>Tabell 2: </a:t>
            </a:r>
            <a:r>
              <a:rPr lang="sv-SE" sz="1100">
                <a:solidFill>
                  <a:srgbClr val="3C3C3C"/>
                </a:solidFill>
              </a:rPr>
              <a:t>Folkmängd Krokoms kommun </a:t>
            </a:r>
            <a:r>
              <a:rPr lang="sv-SE" sz="1100" dirty="0">
                <a:solidFill>
                  <a:srgbClr val="3C3C3C"/>
                </a:solidFill>
              </a:rPr>
              <a:t>efter åldersklass</a:t>
            </a:r>
          </a:p>
        </p:txBody>
      </p:sp>
      <p:graphicFrame>
        <p:nvGraphicFramePr>
          <p:cNvPr id="4" name="Tabell 3">
            <a:extLst>
              <a:ext uri="{FF2B5EF4-FFF2-40B4-BE49-F238E27FC236}">
                <a16:creationId xmlns:a16="http://schemas.microsoft.com/office/drawing/2014/main" id="{C1220DB2-5DAC-BB0B-CC0A-18A43E561A39}"/>
              </a:ext>
            </a:extLst>
          </p:cNvPr>
          <p:cNvGraphicFramePr>
            <a:graphicFrameLocks noGrp="1"/>
          </p:cNvGraphicFramePr>
          <p:nvPr>
            <p:extLst>
              <p:ext uri="{D42A27DB-BD31-4B8C-83A1-F6EECF244321}">
                <p14:modId xmlns:p14="http://schemas.microsoft.com/office/powerpoint/2010/main" val="3167357782"/>
              </p:ext>
            </p:extLst>
          </p:nvPr>
        </p:nvGraphicFramePr>
        <p:xfrm>
          <a:off x="2857500" y="1498600"/>
          <a:ext cx="5715000" cy="2787015"/>
        </p:xfrm>
        <a:graphic>
          <a:graphicData uri="http://schemas.openxmlformats.org/drawingml/2006/table">
            <a:tbl>
              <a:tblPr firstRow="1" firstCol="1"/>
              <a:tblGrid>
                <a:gridCol w="476250">
                  <a:extLst>
                    <a:ext uri="{9D8B030D-6E8A-4147-A177-3AD203B41FA5}">
                      <a16:colId xmlns:a16="http://schemas.microsoft.com/office/drawing/2014/main" val="166802313"/>
                    </a:ext>
                  </a:extLst>
                </a:gridCol>
                <a:gridCol w="476250">
                  <a:extLst>
                    <a:ext uri="{9D8B030D-6E8A-4147-A177-3AD203B41FA5}">
                      <a16:colId xmlns:a16="http://schemas.microsoft.com/office/drawing/2014/main" val="519892202"/>
                    </a:ext>
                  </a:extLst>
                </a:gridCol>
                <a:gridCol w="476250">
                  <a:extLst>
                    <a:ext uri="{9D8B030D-6E8A-4147-A177-3AD203B41FA5}">
                      <a16:colId xmlns:a16="http://schemas.microsoft.com/office/drawing/2014/main" val="4127490098"/>
                    </a:ext>
                  </a:extLst>
                </a:gridCol>
                <a:gridCol w="476250">
                  <a:extLst>
                    <a:ext uri="{9D8B030D-6E8A-4147-A177-3AD203B41FA5}">
                      <a16:colId xmlns:a16="http://schemas.microsoft.com/office/drawing/2014/main" val="2272590060"/>
                    </a:ext>
                  </a:extLst>
                </a:gridCol>
                <a:gridCol w="476250">
                  <a:extLst>
                    <a:ext uri="{9D8B030D-6E8A-4147-A177-3AD203B41FA5}">
                      <a16:colId xmlns:a16="http://schemas.microsoft.com/office/drawing/2014/main" val="1605046579"/>
                    </a:ext>
                  </a:extLst>
                </a:gridCol>
                <a:gridCol w="476250">
                  <a:extLst>
                    <a:ext uri="{9D8B030D-6E8A-4147-A177-3AD203B41FA5}">
                      <a16:colId xmlns:a16="http://schemas.microsoft.com/office/drawing/2014/main" val="3553999610"/>
                    </a:ext>
                  </a:extLst>
                </a:gridCol>
                <a:gridCol w="476250">
                  <a:extLst>
                    <a:ext uri="{9D8B030D-6E8A-4147-A177-3AD203B41FA5}">
                      <a16:colId xmlns:a16="http://schemas.microsoft.com/office/drawing/2014/main" val="3150215332"/>
                    </a:ext>
                  </a:extLst>
                </a:gridCol>
                <a:gridCol w="476250">
                  <a:extLst>
                    <a:ext uri="{9D8B030D-6E8A-4147-A177-3AD203B41FA5}">
                      <a16:colId xmlns:a16="http://schemas.microsoft.com/office/drawing/2014/main" val="3744479386"/>
                    </a:ext>
                  </a:extLst>
                </a:gridCol>
                <a:gridCol w="476250">
                  <a:extLst>
                    <a:ext uri="{9D8B030D-6E8A-4147-A177-3AD203B41FA5}">
                      <a16:colId xmlns:a16="http://schemas.microsoft.com/office/drawing/2014/main" val="1133404324"/>
                    </a:ext>
                  </a:extLst>
                </a:gridCol>
                <a:gridCol w="476250">
                  <a:extLst>
                    <a:ext uri="{9D8B030D-6E8A-4147-A177-3AD203B41FA5}">
                      <a16:colId xmlns:a16="http://schemas.microsoft.com/office/drawing/2014/main" val="2432507650"/>
                    </a:ext>
                  </a:extLst>
                </a:gridCol>
                <a:gridCol w="476250">
                  <a:extLst>
                    <a:ext uri="{9D8B030D-6E8A-4147-A177-3AD203B41FA5}">
                      <a16:colId xmlns:a16="http://schemas.microsoft.com/office/drawing/2014/main" val="454893840"/>
                    </a:ext>
                  </a:extLst>
                </a:gridCol>
                <a:gridCol w="476250">
                  <a:extLst>
                    <a:ext uri="{9D8B030D-6E8A-4147-A177-3AD203B41FA5}">
                      <a16:colId xmlns:a16="http://schemas.microsoft.com/office/drawing/2014/main" val="3125475216"/>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2031</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57429633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984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985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975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996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1 004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1 025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1 038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1 053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1 068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724143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1 541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1 516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1 540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1 609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1 651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1 665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1 678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1 718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9296192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227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213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225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241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235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232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235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237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241</a:t>
                      </a:r>
                    </a:p>
                  </a:txBody>
                  <a:tcPr marL="7620" marR="7620" marT="7620" marB="0" anchor="b">
                    <a:lnL>
                      <a:noFill/>
                    </a:lnL>
                    <a:lnR>
                      <a:noFill/>
                    </a:lnR>
                    <a:lnT>
                      <a:noFill/>
                    </a:lnT>
                    <a:lnB>
                      <a:noFill/>
                    </a:lnB>
                  </a:tcPr>
                </a:tc>
                <a:extLst>
                  <a:ext uri="{0D108BD9-81ED-4DB2-BD59-A6C34878D82A}">
                    <a16:rowId xmlns:a16="http://schemas.microsoft.com/office/drawing/2014/main" val="355015310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2 025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2 032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2 044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2 026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2 067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2 163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2 181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2 192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2 205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4486203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654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652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664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635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680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695</a:t>
                      </a:r>
                    </a:p>
                  </a:txBody>
                  <a:tcPr marL="7620" marR="7620" marT="7620" marB="0" anchor="b">
                    <a:lnL>
                      <a:noFill/>
                    </a:lnL>
                    <a:lnR>
                      <a:noFill/>
                    </a:lnR>
                    <a:lnT>
                      <a:noFill/>
                    </a:lnT>
                    <a:lnB>
                      <a:noFill/>
                    </a:lnB>
                  </a:tcPr>
                </a:tc>
                <a:extLst>
                  <a:ext uri="{0D108BD9-81ED-4DB2-BD59-A6C34878D82A}">
                    <a16:rowId xmlns:a16="http://schemas.microsoft.com/office/drawing/2014/main" val="89839703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2 598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2 550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2 522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2 505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2 474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2 615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418070481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654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721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786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836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897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943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1 010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1 092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1 091</a:t>
                      </a:r>
                    </a:p>
                  </a:txBody>
                  <a:tcPr marL="7620" marR="7620" marT="7620" marB="0" anchor="b">
                    <a:lnL>
                      <a:noFill/>
                    </a:lnL>
                    <a:lnR>
                      <a:noFill/>
                    </a:lnR>
                    <a:lnT>
                      <a:noFill/>
                    </a:lnT>
                    <a:lnB>
                      <a:noFill/>
                    </a:lnB>
                  </a:tcPr>
                </a:tc>
                <a:extLst>
                  <a:ext uri="{0D108BD9-81ED-4DB2-BD59-A6C34878D82A}">
                    <a16:rowId xmlns:a16="http://schemas.microsoft.com/office/drawing/2014/main" val="85634054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120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110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123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131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141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145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150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176</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69796351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155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148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153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162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166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169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172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172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171</a:t>
                      </a:r>
                    </a:p>
                  </a:txBody>
                  <a:tcPr marL="7620" marR="7620" marT="7620" marB="0" anchor="b">
                    <a:lnL>
                      <a:noFill/>
                    </a:lnL>
                    <a:lnR>
                      <a:noFill/>
                    </a:lnR>
                    <a:lnT>
                      <a:noFill/>
                    </a:lnT>
                    <a:lnB>
                      <a:noFill/>
                    </a:lnB>
                  </a:tcPr>
                </a:tc>
                <a:extLst>
                  <a:ext uri="{0D108BD9-81ED-4DB2-BD59-A6C34878D82A}">
                    <a16:rowId xmlns:a16="http://schemas.microsoft.com/office/drawing/2014/main" val="325962345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568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564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558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559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583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595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605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620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622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86934279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426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417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411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438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441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442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448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455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461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464</a:t>
                      </a:r>
                    </a:p>
                  </a:txBody>
                  <a:tcPr marL="7620" marR="7620" marT="7620" marB="0" anchor="b">
                    <a:lnL>
                      <a:noFill/>
                    </a:lnL>
                    <a:lnR>
                      <a:noFill/>
                    </a:lnR>
                    <a:lnT>
                      <a:noFill/>
                    </a:lnT>
                    <a:lnB>
                      <a:noFill/>
                    </a:lnB>
                  </a:tcPr>
                </a:tc>
                <a:extLst>
                  <a:ext uri="{0D108BD9-81ED-4DB2-BD59-A6C34878D82A}">
                    <a16:rowId xmlns:a16="http://schemas.microsoft.com/office/drawing/2014/main" val="164063466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656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675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681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689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686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699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729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734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728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729</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93656737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1 369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1 357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1 346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1 355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1 340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1 416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1 433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1 448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1 464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1 476</a:t>
                      </a:r>
                    </a:p>
                  </a:txBody>
                  <a:tcPr marL="7620" marR="7620" marT="7620" marB="0" anchor="b">
                    <a:lnL>
                      <a:noFill/>
                    </a:lnL>
                    <a:lnR>
                      <a:noFill/>
                    </a:lnR>
                    <a:lnT>
                      <a:noFill/>
                    </a:lnT>
                    <a:lnB>
                      <a:noFill/>
                    </a:lnB>
                  </a:tcPr>
                </a:tc>
                <a:extLst>
                  <a:ext uri="{0D108BD9-81ED-4DB2-BD59-A6C34878D82A}">
                    <a16:rowId xmlns:a16="http://schemas.microsoft.com/office/drawing/2014/main" val="217075943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908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901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895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876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871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863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872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911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943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965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1 020</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2473617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883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830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833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842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852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851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849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834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 831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 820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836580"/>
                  </a:ext>
                </a:extLst>
              </a:tr>
            </a:tbl>
          </a:graphicData>
        </a:graphic>
      </p:graphicFrame>
    </p:spTree>
    <p:extLst>
      <p:ext uri="{BB962C8B-B14F-4D97-AF65-F5344CB8AC3E}">
        <p14:creationId xmlns:p14="http://schemas.microsoft.com/office/powerpoint/2010/main" val="3302361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41</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2022-2037.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8" name="textruta 7"/>
          <p:cNvSpPr txBox="1"/>
          <p:nvPr/>
        </p:nvSpPr>
        <p:spPr>
          <a:xfrm>
            <a:off x="2761583" y="1143000"/>
            <a:ext cx="5715000" cy="261610"/>
          </a:xfrm>
          <a:prstGeom prst="rect">
            <a:avLst/>
          </a:prstGeom>
          <a:noFill/>
        </p:spPr>
        <p:txBody>
          <a:bodyPr wrap="square" rtlCol="0">
            <a:spAutoFit/>
          </a:bodyPr>
          <a:lstStyle/>
          <a:p>
            <a:r>
              <a:rPr lang="sv-SE" sz="1100" dirty="0">
                <a:solidFill>
                  <a:srgbClr val="3C3C3C"/>
                </a:solidFill>
              </a:rPr>
              <a:t>Tabell 2: </a:t>
            </a:r>
            <a:r>
              <a:rPr lang="sv-SE" sz="1100">
                <a:solidFill>
                  <a:srgbClr val="3C3C3C"/>
                </a:solidFill>
              </a:rPr>
              <a:t>Folkmängd Krokoms kommun </a:t>
            </a:r>
            <a:r>
              <a:rPr lang="sv-SE" sz="1100" dirty="0">
                <a:solidFill>
                  <a:srgbClr val="3C3C3C"/>
                </a:solidFill>
              </a:rPr>
              <a:t>efter åldersklass fortsättning</a:t>
            </a:r>
          </a:p>
        </p:txBody>
      </p:sp>
      <p:graphicFrame>
        <p:nvGraphicFramePr>
          <p:cNvPr id="4" name="Tabell 3">
            <a:extLst>
              <a:ext uri="{FF2B5EF4-FFF2-40B4-BE49-F238E27FC236}">
                <a16:creationId xmlns:a16="http://schemas.microsoft.com/office/drawing/2014/main" id="{1BABE87C-7004-276A-EA69-C260D339AFD1}"/>
              </a:ext>
            </a:extLst>
          </p:cNvPr>
          <p:cNvGraphicFramePr>
            <a:graphicFrameLocks noGrp="1"/>
          </p:cNvGraphicFramePr>
          <p:nvPr>
            <p:extLst>
              <p:ext uri="{D42A27DB-BD31-4B8C-83A1-F6EECF244321}">
                <p14:modId xmlns:p14="http://schemas.microsoft.com/office/powerpoint/2010/main" val="2063906182"/>
              </p:ext>
            </p:extLst>
          </p:nvPr>
        </p:nvGraphicFramePr>
        <p:xfrm>
          <a:off x="2857500" y="1498600"/>
          <a:ext cx="2857500" cy="2787015"/>
        </p:xfrm>
        <a:graphic>
          <a:graphicData uri="http://schemas.openxmlformats.org/drawingml/2006/table">
            <a:tbl>
              <a:tblPr firstRow="1" firstCol="1"/>
              <a:tblGrid>
                <a:gridCol w="476250">
                  <a:extLst>
                    <a:ext uri="{9D8B030D-6E8A-4147-A177-3AD203B41FA5}">
                      <a16:colId xmlns:a16="http://schemas.microsoft.com/office/drawing/2014/main" val="166802313"/>
                    </a:ext>
                  </a:extLst>
                </a:gridCol>
                <a:gridCol w="476250">
                  <a:extLst>
                    <a:ext uri="{9D8B030D-6E8A-4147-A177-3AD203B41FA5}">
                      <a16:colId xmlns:a16="http://schemas.microsoft.com/office/drawing/2014/main" val="519892202"/>
                    </a:ext>
                  </a:extLst>
                </a:gridCol>
                <a:gridCol w="476250">
                  <a:extLst>
                    <a:ext uri="{9D8B030D-6E8A-4147-A177-3AD203B41FA5}">
                      <a16:colId xmlns:a16="http://schemas.microsoft.com/office/drawing/2014/main" val="4127490098"/>
                    </a:ext>
                  </a:extLst>
                </a:gridCol>
                <a:gridCol w="476250">
                  <a:extLst>
                    <a:ext uri="{9D8B030D-6E8A-4147-A177-3AD203B41FA5}">
                      <a16:colId xmlns:a16="http://schemas.microsoft.com/office/drawing/2014/main" val="2272590060"/>
                    </a:ext>
                  </a:extLst>
                </a:gridCol>
                <a:gridCol w="476250">
                  <a:extLst>
                    <a:ext uri="{9D8B030D-6E8A-4147-A177-3AD203B41FA5}">
                      <a16:colId xmlns:a16="http://schemas.microsoft.com/office/drawing/2014/main" val="1605046579"/>
                    </a:ext>
                  </a:extLst>
                </a:gridCol>
                <a:gridCol w="476250">
                  <a:extLst>
                    <a:ext uri="{9D8B030D-6E8A-4147-A177-3AD203B41FA5}">
                      <a16:colId xmlns:a16="http://schemas.microsoft.com/office/drawing/2014/main" val="3553999610"/>
                    </a:ext>
                  </a:extLst>
                </a:gridCol>
              </a:tblGrid>
              <a:tr h="215265">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2033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2034</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2035</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2036</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57429633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1 077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724143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1 730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1 738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1 749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1 758</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399296192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245</a:t>
                      </a:r>
                    </a:p>
                  </a:txBody>
                  <a:tcPr marL="7620" marR="7620" marT="7620" marB="0" anchor="b">
                    <a:lnL>
                      <a:noFill/>
                    </a:lnL>
                    <a:lnR>
                      <a:noFill/>
                    </a:lnR>
                    <a:lnT>
                      <a:noFill/>
                    </a:lnT>
                    <a:lnB>
                      <a:noFill/>
                    </a:lnB>
                  </a:tcPr>
                </a:tc>
                <a:extLst>
                  <a:ext uri="{0D108BD9-81ED-4DB2-BD59-A6C34878D82A}">
                    <a16:rowId xmlns:a16="http://schemas.microsoft.com/office/drawing/2014/main" val="355015310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2 219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2 227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2 260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2 264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44862038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705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714</a:t>
                      </a:r>
                    </a:p>
                  </a:txBody>
                  <a:tcPr marL="7620" marR="7620" marT="7620" marB="0" anchor="b">
                    <a:lnL>
                      <a:noFill/>
                    </a:lnL>
                    <a:lnR>
                      <a:noFill/>
                    </a:lnR>
                    <a:lnT>
                      <a:noFill/>
                    </a:lnT>
                    <a:lnB>
                      <a:noFill/>
                    </a:lnB>
                  </a:tcPr>
                </a:tc>
                <a:extLst>
                  <a:ext uri="{0D108BD9-81ED-4DB2-BD59-A6C34878D82A}">
                    <a16:rowId xmlns:a16="http://schemas.microsoft.com/office/drawing/2014/main" val="89839703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2 652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2 647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2 663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2 677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2 733</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418070481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1 086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1 093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1 095</a:t>
                      </a:r>
                    </a:p>
                  </a:txBody>
                  <a:tcPr marL="7620" marR="7620" marT="7620" marB="0" anchor="b">
                    <a:lnL>
                      <a:noFill/>
                    </a:lnL>
                    <a:lnR>
                      <a:noFill/>
                    </a:lnR>
                    <a:lnT>
                      <a:noFill/>
                    </a:lnT>
                    <a:lnB>
                      <a:noFill/>
                    </a:lnB>
                  </a:tcPr>
                </a:tc>
                <a:extLst>
                  <a:ext uri="{0D108BD9-81ED-4DB2-BD59-A6C34878D82A}">
                    <a16:rowId xmlns:a16="http://schemas.microsoft.com/office/drawing/2014/main" val="85634054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195</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221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252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264</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69796351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169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168</a:t>
                      </a:r>
                    </a:p>
                  </a:txBody>
                  <a:tcPr marL="7620" marR="7620" marT="7620" marB="0" anchor="b">
                    <a:lnL>
                      <a:noFill/>
                    </a:lnL>
                    <a:lnR>
                      <a:noFill/>
                    </a:lnR>
                    <a:lnT>
                      <a:noFill/>
                    </a:lnT>
                    <a:lnB>
                      <a:noFill/>
                    </a:lnB>
                  </a:tcPr>
                </a:tc>
                <a:extLst>
                  <a:ext uri="{0D108BD9-81ED-4DB2-BD59-A6C34878D82A}">
                    <a16:rowId xmlns:a16="http://schemas.microsoft.com/office/drawing/2014/main" val="325962345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621</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617</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614</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613</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612</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286934279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467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469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469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467</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466</a:t>
                      </a:r>
                    </a:p>
                  </a:txBody>
                  <a:tcPr marL="7620" marR="7620" marT="7620" marB="0" anchor="b">
                    <a:lnL>
                      <a:noFill/>
                    </a:lnL>
                    <a:lnR>
                      <a:noFill/>
                    </a:lnR>
                    <a:lnT>
                      <a:noFill/>
                    </a:lnT>
                    <a:lnB>
                      <a:noFill/>
                    </a:lnB>
                  </a:tcPr>
                </a:tc>
                <a:extLst>
                  <a:ext uri="{0D108BD9-81ED-4DB2-BD59-A6C34878D82A}">
                    <a16:rowId xmlns:a16="http://schemas.microsoft.com/office/drawing/2014/main" val="164063466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736</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742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748</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752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755</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93656737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1 483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1 485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1 499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1 508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1 508</a:t>
                      </a:r>
                    </a:p>
                  </a:txBody>
                  <a:tcPr marL="7620" marR="7620" marT="7620" marB="0" anchor="b">
                    <a:lnL>
                      <a:noFill/>
                    </a:lnL>
                    <a:lnR>
                      <a:noFill/>
                    </a:lnR>
                    <a:lnT>
                      <a:noFill/>
                    </a:lnT>
                    <a:lnB>
                      <a:noFill/>
                    </a:lnB>
                  </a:tcPr>
                </a:tc>
                <a:extLst>
                  <a:ext uri="{0D108BD9-81ED-4DB2-BD59-A6C34878D82A}">
                    <a16:rowId xmlns:a16="http://schemas.microsoft.com/office/drawing/2014/main" val="217075943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1 050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1 012</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1 010</a:t>
                      </a:r>
                    </a:p>
                  </a:txBody>
                  <a:tcPr marL="7620" marR="7620" marT="7620"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1 027</a:t>
                      </a:r>
                    </a:p>
                  </a:txBody>
                  <a:tcPr marL="7620" marR="7620" marT="7620" marB="0" anchor="b">
                    <a:lnL>
                      <a:noFill/>
                    </a:lnL>
                    <a:lnR>
                      <a:noFill/>
                    </a:lnR>
                    <a:lnT>
                      <a:noFill/>
                    </a:lnT>
                    <a:lnB>
                      <a:noFill/>
                    </a:lnB>
                    <a:solidFill>
                      <a:srgbClr val="ECE8DB"/>
                    </a:solidFill>
                  </a:tcPr>
                </a:tc>
                <a:extLst>
                  <a:ext uri="{0D108BD9-81ED-4DB2-BD59-A6C34878D82A}">
                    <a16:rowId xmlns:a16="http://schemas.microsoft.com/office/drawing/2014/main" val="162473617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827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860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888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907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954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836580"/>
                  </a:ext>
                </a:extLst>
              </a:tr>
            </a:tbl>
          </a:graphicData>
        </a:graphic>
      </p:graphicFrame>
    </p:spTree>
    <p:extLst>
      <p:ext uri="{BB962C8B-B14F-4D97-AF65-F5344CB8AC3E}">
        <p14:creationId xmlns:p14="http://schemas.microsoft.com/office/powerpoint/2010/main" val="2156095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1DA68309-63D6-4B66-9C9E-8AD80FAFD769}"/>
              </a:ext>
            </a:extLst>
          </p:cNvPr>
          <p:cNvSpPr>
            <a:spLocks noGrp="1"/>
          </p:cNvSpPr>
          <p:nvPr>
            <p:ph type="ctrTitle"/>
          </p:nvPr>
        </p:nvSpPr>
        <p:spPr>
          <a:xfrm>
            <a:off x="535516" y="100084"/>
            <a:ext cx="7772400" cy="214241"/>
          </a:xfrm>
        </p:spPr>
        <p:txBody>
          <a:bodyPr>
            <a:normAutofit fontScale="90000"/>
          </a:bodyPr>
          <a:lstStyle/>
          <a:p>
            <a:r>
              <a:rPr lang="sv-SE" sz="1200" dirty="0"/>
              <a:t>KONTAKTUPPGIFTER</a:t>
            </a:r>
          </a:p>
        </p:txBody>
      </p:sp>
      <p:pic>
        <p:nvPicPr>
          <p:cNvPr id="4" name="Picture 3">
            <a:extLst>
              <a:ext uri="{C183D7F6-B498-43B3-948B-1728B52AA6E4}">
                <adec:decorative xmlns:adec="http://schemas.microsoft.com/office/drawing/2017/decorative" xmlns=""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adec="http://schemas.microsoft.com/office/drawing/2017/decorative" xmlns="" val="1"/>
              </a:ext>
            </a:extLst>
          </p:cNvPr>
          <p:cNvSpPr/>
          <p:nvPr/>
        </p:nvSpPr>
        <p:spPr>
          <a:xfrm>
            <a:off x="0" y="3507725"/>
            <a:ext cx="9144000" cy="11227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2" name="Picture 1">
            <a:extLs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16" y="3809002"/>
            <a:ext cx="1801428" cy="533418"/>
          </a:xfrm>
          <a:prstGeom prst="rect">
            <a:avLst/>
          </a:prstGeom>
        </p:spPr>
      </p:pic>
      <p:sp>
        <p:nvSpPr>
          <p:cNvPr id="15" name="TextBox 14"/>
          <p:cNvSpPr txBox="1"/>
          <p:nvPr/>
        </p:nvSpPr>
        <p:spPr>
          <a:xfrm>
            <a:off x="3373518" y="3729595"/>
            <a:ext cx="5320286" cy="652476"/>
          </a:xfrm>
          <a:prstGeom prst="rect">
            <a:avLst/>
          </a:prstGeom>
          <a:noFill/>
        </p:spPr>
        <p:txBody>
          <a:bodyPr wrap="square" lIns="91430" tIns="45715" rIns="91430" bIns="45715" rtlCol="0">
            <a:spAutoFit/>
          </a:bodyPr>
          <a:lstStyle/>
          <a:p>
            <a:pPr algn="r">
              <a:lnSpc>
                <a:spcPct val="130000"/>
              </a:lnSpc>
            </a:pPr>
            <a:r>
              <a:rPr lang="sv-SE" sz="700" dirty="0">
                <a:solidFill>
                  <a:srgbClr val="505050"/>
                </a:solidFill>
                <a:latin typeface="HelveticaNeueLT W1G 75 Bd"/>
                <a:cs typeface="HelveticaNeueLT W1G 75 Bd"/>
              </a:rPr>
              <a:t>Statisticon AB</a:t>
            </a:r>
          </a:p>
          <a:p>
            <a:pPr algn="r">
              <a:lnSpc>
                <a:spcPct val="130000"/>
              </a:lnSpc>
            </a:pPr>
            <a:r>
              <a:rPr lang="sv-SE" sz="700" dirty="0">
                <a:solidFill>
                  <a:srgbClr val="505050"/>
                </a:solidFill>
                <a:latin typeface="HelveticaNeueLT W1G 56 It"/>
                <a:cs typeface="HelveticaNeueLT W1G 56 It"/>
              </a:rPr>
              <a:t>Vi ser livet bakom siffrorna</a:t>
            </a:r>
          </a:p>
          <a:p>
            <a:pPr algn="r">
              <a:lnSpc>
                <a:spcPct val="130000"/>
              </a:lnSpc>
            </a:pPr>
            <a:r>
              <a:rPr lang="sv-SE" sz="700" dirty="0">
                <a:solidFill>
                  <a:srgbClr val="505050"/>
                </a:solidFill>
                <a:latin typeface="HelveticaNeueLT W1G 55 Roman"/>
                <a:cs typeface="HelveticaNeueLT W1G 55 Roman"/>
              </a:rPr>
              <a:t>+46 (0)10 130 80 00, info@statisticon.se, www.statisticon.se</a:t>
            </a:r>
          </a:p>
          <a:p>
            <a:pPr algn="r">
              <a:lnSpc>
                <a:spcPct val="130000"/>
              </a:lnSpc>
            </a:pPr>
            <a:r>
              <a:rPr lang="sv-SE" sz="700" dirty="0">
                <a:solidFill>
                  <a:srgbClr val="505050"/>
                </a:solidFill>
                <a:latin typeface="HelveticaNeueLT W1G 55 Roman"/>
                <a:cs typeface="HelveticaNeueLT W1G 55 Roman"/>
              </a:rPr>
              <a:t>Östra Ågatan 31, SE-753 22 Uppsala   Klara Södra Kyrkogata 1, SE-111 52 Stockholm   Sweden</a:t>
            </a:r>
          </a:p>
        </p:txBody>
      </p:sp>
    </p:spTree>
    <p:extLst>
      <p:ext uri="{BB962C8B-B14F-4D97-AF65-F5344CB8AC3E}">
        <p14:creationId xmlns:p14="http://schemas.microsoft.com/office/powerpoint/2010/main" val="18643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5</a:t>
            </a:fld>
            <a:endParaRPr lang="sv-SE" sz="1050" dirty="0">
              <a:solidFill>
                <a:schemeClr val="tx1">
                  <a:lumMod val="75000"/>
                </a:schemeClr>
              </a:solidFill>
            </a:endParaRPr>
          </a:p>
        </p:txBody>
      </p:sp>
      <p:sp>
        <p:nvSpPr>
          <p:cNvPr id="2" name="Platshållare för sidfot 1"/>
          <p:cNvSpPr>
            <a:spLocks noGrp="1"/>
          </p:cNvSpPr>
          <p:nvPr>
            <p:ph type="ftr" sz="quarter" idx="5"/>
          </p:nvPr>
        </p:nvSpPr>
        <p:spPr/>
        <p:txBody>
          <a:bodyPr vert="horz" lIns="0" tIns="0" rIns="0" bIns="0" rtlCol="0" anchor="ct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xmlns=""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xmlns=""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(forts.)</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För att förstå - och kunna använda - utfallet av en befolkningsprognos är det viktigt att känna till hur den görs och vilka faktorer som tas i beaktan.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Den prognosmodell som används bygger på en så kallad kohort-komponentmetod. Enkelt förklarat innebär metoden att vi för varje år under prognosperioden ökar kommuninvånarnas ålder med ett år i taget, lägger till antalet födda och inflyttade och drar bort antalet avlidna och utflyttade. Detta görs för både män och kvinnor uppdelat på samtliga åldrar mellan 0-100 år. </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en enkel formel kan vi uttrycka detta för hela folkmängden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med:</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B(2022)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F(2023)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D(2023)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I(2023) </a:t>
            </a:r>
            <a:r>
              <a:rPr lang="sv-SE" sz="900" dirty="0">
                <a:solidFill>
                  <a:schemeClr val="tx1">
                    <a:lumMod val="75000"/>
                  </a:schemeClr>
                </a:solidFill>
                <a:latin typeface="HelveticaNeueLT W1G 55 Roman" panose="020B0604020202020204" pitchFamily="34" charset="0"/>
              </a:rPr>
              <a:t>- </a:t>
            </a:r>
            <a:r>
              <a:rPr lang="sv-SE" sz="900">
                <a:solidFill>
                  <a:schemeClr val="tx1">
                    <a:lumMod val="75000"/>
                  </a:schemeClr>
                </a:solidFill>
                <a:latin typeface="HelveticaNeueLT W1G 55 Roman" panose="020B0604020202020204" pitchFamily="34" charset="0"/>
              </a:rPr>
              <a:t>U(2023)</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Här är </a:t>
            </a:r>
            <a:r>
              <a:rPr lang="sv-SE" sz="900">
                <a:solidFill>
                  <a:schemeClr val="tx1">
                    <a:lumMod val="75000"/>
                  </a:schemeClr>
                </a:solidFill>
                <a:latin typeface="HelveticaNeueLT W1G 55 Roman" panose="020B0604020202020204" pitchFamily="34" charset="0"/>
              </a:rPr>
              <a:t>B(2023) </a:t>
            </a:r>
            <a:r>
              <a:rPr lang="sv-SE" sz="900" dirty="0">
                <a:solidFill>
                  <a:schemeClr val="tx1">
                    <a:lumMod val="75000"/>
                  </a:schemeClr>
                </a:solidFill>
                <a:latin typeface="HelveticaNeueLT W1G 55 Roman" panose="020B0604020202020204" pitchFamily="34" charset="0"/>
              </a:rPr>
              <a:t>folkmängden vid årets slut </a:t>
            </a:r>
            <a:r>
              <a:rPr lang="sv-SE" sz="900">
                <a:solidFill>
                  <a:schemeClr val="tx1">
                    <a:lumMod val="75000"/>
                  </a:schemeClr>
                </a:solidFill>
                <a:latin typeface="HelveticaNeueLT W1G 55 Roman" panose="020B0604020202020204" pitchFamily="34" charset="0"/>
              </a:rPr>
              <a:t>år 2023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B(2022) </a:t>
            </a:r>
            <a:r>
              <a:rPr lang="sv-SE" sz="900" dirty="0">
                <a:solidFill>
                  <a:schemeClr val="tx1">
                    <a:lumMod val="75000"/>
                  </a:schemeClr>
                </a:solidFill>
                <a:latin typeface="HelveticaNeueLT W1G 55 Roman" panose="020B0604020202020204" pitchFamily="34" charset="0"/>
              </a:rPr>
              <a:t>folkmängden </a:t>
            </a:r>
            <a:r>
              <a:rPr lang="sv-SE" sz="900">
                <a:solidFill>
                  <a:schemeClr val="tx1">
                    <a:lumMod val="75000"/>
                  </a:schemeClr>
                </a:solidFill>
                <a:latin typeface="HelveticaNeueLT W1G 55 Roman" panose="020B0604020202020204" pitchFamily="34" charset="0"/>
              </a:rPr>
              <a:t>år 2022.</a:t>
            </a: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F(t) är antalet födda, D(t) är antalet avlidna, I(t) antalet inflyttade och U(t) är antalet utflyttade.</a:t>
            </a:r>
            <a:r>
              <a:rPr lang="sv-SE" sz="900" dirty="0">
                <a:solidFill>
                  <a:schemeClr val="tx1">
                    <a:lumMod val="75000"/>
                  </a:schemeClr>
                </a:solidFill>
                <a:highlight>
                  <a:srgbClr val="00FF00"/>
                </a:highlight>
                <a:latin typeface="HelveticaNeueLT W1G 55 Roman" panose="020B0604020202020204" pitchFamily="34" charset="0"/>
              </a:rPr>
              <a:t/>
            </a:r>
            <a:br>
              <a:rPr lang="sv-SE" sz="900" dirty="0">
                <a:solidFill>
                  <a:schemeClr val="tx1">
                    <a:lumMod val="75000"/>
                  </a:schemeClr>
                </a:solidFill>
                <a:highlight>
                  <a:srgbClr val="00FF00"/>
                </a:highlight>
                <a:latin typeface="HelveticaNeueLT W1G 55 Roman" panose="020B0604020202020204" pitchFamily="34" charset="0"/>
              </a:rPr>
            </a:br>
            <a:endParaRPr lang="sv-SE" sz="900" dirty="0">
              <a:solidFill>
                <a:schemeClr val="tx1">
                  <a:lumMod val="75000"/>
                </a:schemeClr>
              </a:solidFill>
              <a:highlight>
                <a:srgbClr val="00FF00"/>
              </a:highlight>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modellen är endast en sak säker; alla som överlever från ett år till nästa blir ett år äldre. De övriga komponenterna (födda, döda, in- och utflyttade) är osäkra och skattas via statistiska metoder. Störst antalsmässig osäkerhet finns som regel bland flyttningarna i åldersgruppen 18-24 år.  För dessa åldrar är det generellt sett svårast att göra bra förutsägelser.</a:t>
            </a:r>
          </a:p>
          <a:p>
            <a:pPr algn="l">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38246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67F4B3C2-92F4-462B-8FE4-A3E69BB9959B}"/>
              </a:ext>
            </a:extLst>
          </p:cNvPr>
          <p:cNvSpPr>
            <a:spLocks noGrp="1"/>
          </p:cNvSpPr>
          <p:nvPr>
            <p:ph type="title"/>
          </p:nvPr>
        </p:nvSpPr>
        <p:spPr/>
        <p:txBody>
          <a:bodyPr/>
          <a:lstStyle/>
          <a:p>
            <a:r>
              <a:rPr lang="sv-SE" dirty="0">
                <a:solidFill>
                  <a:schemeClr val="tx1"/>
                </a:solidFill>
              </a:rPr>
              <a:t>SAMMANFATTNING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6</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adec="http://schemas.microsoft.com/office/drawing/2017/decorative" xmlns=""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adec="http://schemas.microsoft.com/office/drawing/2017/decorative" xmlns=""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a:spLocks/>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a:r>
            <a:b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Statistiken </a:t>
            </a:r>
            <a:r>
              <a:rPr kumimoji="0" lang="sv-SE" sz="900" b="0" i="1" u="none" strike="noStrike" kern="1200" cap="none" spc="0" normalizeH="0" baseline="0" noProof="0">
                <a:ln>
                  <a:noFill/>
                </a:ln>
                <a:solidFill>
                  <a:schemeClr val="tx1">
                    <a:lumMod val="75000"/>
                  </a:schemeClr>
                </a:solidFill>
                <a:effectLst/>
                <a:uLnTx/>
                <a:uFillTx/>
                <a:latin typeface="HelveticaNeueLT W1G 55 Roman" panose="020B0604020202020204" pitchFamily="34" charset="0"/>
                <a:ea typeface="+mn-ea"/>
                <a:cs typeface="+mn-cs"/>
              </a:rPr>
              <a:t>avseende 2022 </a:t>
            </a: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är officiell folkmängd enligt SCB. På grund av justeringar som myndigheten gör överensstämmer inte alltid summan av angivna förändringar exakt med den totala förändringen i folkmängd. Kontakta SCB för vidare information.</a:t>
            </a: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b="1" i="1">
                <a:solidFill>
                  <a:schemeClr val="tx1">
                    <a:lumMod val="75000"/>
                  </a:schemeClr>
                </a:solidFill>
                <a:latin typeface="HelveticaNeueLT W1G 55 Roman" panose="020B0604020202020204" pitchFamily="34" charset="0"/>
              </a:rPr>
              <a:t>Befolkningsutveckling 2022</a:t>
            </a:r>
            <a:endParaRPr lang="sv-SE" sz="900" b="1" i="1" dirty="0">
              <a:solidFill>
                <a:schemeClr val="tx1">
                  <a:lumMod val="75000"/>
                </a:schemeClr>
              </a:solidFill>
              <a:latin typeface="HelveticaNeueLT W1G 55 Roman" panose="020B0604020202020204" pitchFamily="34" charset="0"/>
            </a:endParaRPr>
          </a:p>
          <a:p>
            <a:pPr algn="l">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2022 ökade folkmängden i Krokoms kommun med  180 personer, 
från 15 352 till 15 532 invånare. Orsaken till den ökade befolkningen var ett flyttnetto på 190 personer och ett födelsenetto på -16 personer. 
Under året flyttade 1 031 personer till Krokom, vilket var färre än 2021. Antalet personer som flyttade från kommunen ökade med  31 personer jämfört med året innan, från 810 till 841. Flyttnettot (antalet inflyttade minus utflyttade) under 2022 var således 190 personer.</a:t>
            </a:r>
            <a:r>
              <a:rPr lang="sv-SE" sz="900" dirty="0">
                <a:solidFill>
                  <a:schemeClr val="tx1">
                    <a:lumMod val="75000"/>
                  </a:schemeClr>
                </a:solidFill>
                <a:latin typeface="HelveticaNeueLT W1G 55 Roman" panose="020B0604020202020204" pitchFamily="34" charset="0"/>
              </a:rPr>
              <a:t>
</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Det föddes 148 barn under 2022,
 10 färre än 2021. Antalet personer som avled var 164 vilket är  35 fler än året innan. Sammantaget ger detta ett födelsenetto (antalet födda minus döda) under året på -16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b="1" i="1" dirty="0">
                <a:solidFill>
                  <a:schemeClr val="tx1">
                    <a:lumMod val="75000"/>
                  </a:schemeClr>
                </a:solidFill>
                <a:latin typeface="HelveticaNeueLT W1G 55 Roman" panose="020B0604020202020204" pitchFamily="34" charset="0"/>
              </a:rPr>
              <a:t>Befolkningens förväntade </a:t>
            </a:r>
            <a:br>
              <a:rPr lang="sv-SE" sz="900" b="1" i="1" dirty="0">
                <a:solidFill>
                  <a:schemeClr val="tx1">
                    <a:lumMod val="75000"/>
                  </a:schemeClr>
                </a:solidFill>
                <a:latin typeface="HelveticaNeueLT W1G 55 Roman" panose="020B0604020202020204" pitchFamily="34" charset="0"/>
              </a:rPr>
            </a:br>
            <a:r>
              <a:rPr lang="sv-SE" sz="900" b="1" i="1">
                <a:solidFill>
                  <a:schemeClr val="tx1">
                    <a:lumMod val="75000"/>
                  </a:schemeClr>
                </a:solidFill>
                <a:latin typeface="HelveticaNeueLT W1G 55 Roman" panose="020B0604020202020204" pitchFamily="34" charset="0"/>
              </a:rPr>
              <a:t>utveckling 2023-2037</a:t>
            </a:r>
            <a:endParaRPr lang="sv-SE" sz="900" b="1"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a:solidFill>
                  <a:schemeClr val="tx1">
                    <a:lumMod val="75000"/>
                  </a:schemeClr>
                </a:solidFill>
                <a:latin typeface="HelveticaNeueLT W1G 55 Roman" panose="020B0604020202020204" pitchFamily="34" charset="0"/>
              </a:rPr>
              <a:t>Under prognosperioden 2022 -2037 kommer folkmängden i Krokoms kommun att öka med 2 768 invånare, från 15 532 till 18 300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a:solidFill>
                  <a:schemeClr val="tx1">
                    <a:lumMod val="75000"/>
                  </a:schemeClr>
                </a:solidFill>
                <a:latin typeface="HelveticaNeueLT W1G 55 Roman" panose="020B0604020202020204" pitchFamily="34" charset="0"/>
              </a:rPr>
              <a:t>Flyttnettot förväntas bli i genomsnitt 
197 personer per år och födelsenettot
-13 personer per år. Totalt ger detta en förändring med 184 personer per år.
Antalet inflyttade beräknas bli i genomsnitt 1 119 personer per år medan antalet utflyttade skattas till 
922 personer. Detta ger ett årligt flyttnetto på 197 personer för varje år under prognosperioden.
Antalet barn som föds förväntas vara 154 per år i genomsnitt under prognosperioden medan antalet avlidna skattas till 167 personer. Detta medför en befolkningsförändring
med -13 personer per år.</a:t>
            </a: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25866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471FD3-270B-400A-A0A4-A984B4E826C5}"/>
              </a:ext>
            </a:extLst>
          </p:cNvPr>
          <p:cNvSpPr>
            <a:spLocks noGrp="1"/>
          </p:cNvSpPr>
          <p:nvPr>
            <p:ph type="title"/>
          </p:nvPr>
        </p:nvSpPr>
        <p:spPr/>
        <p:txBody>
          <a:bodyPr/>
          <a:lstStyle/>
          <a:p>
            <a:r>
              <a:rPr lang="sv-SE" dirty="0">
                <a:solidFill>
                  <a:schemeClr val="tx1"/>
                </a:solidFill>
              </a:rPr>
              <a:t>SAMMANFATTNING (forts.)</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1 - Inledning och sammanfattning</a:t>
            </a:r>
          </a:p>
        </p:txBody>
      </p:sp>
      <p:cxnSp>
        <p:nvCxnSpPr>
          <p:cNvPr id="5" name="Rak koppling 4">
            <a:extLst>
              <a:ext uri="{FF2B5EF4-FFF2-40B4-BE49-F238E27FC236}">
                <a16:creationId xmlns:a16="http://schemas.microsoft.com/office/drawing/2014/main" id="{916F4202-FB2F-440D-B30B-2642F5F6989C}"/>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SAMMANFATTNING (forts.)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sammanfattas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befolkningens utveckling över tid avseende folkmängd och förändrings-komponenter.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Uppgifterna </a:t>
            </a:r>
            <a:r>
              <a:rPr lang="sv-SE" sz="900">
                <a:solidFill>
                  <a:schemeClr val="tx1">
                    <a:lumMod val="75000"/>
                  </a:schemeClr>
                </a:solidFill>
                <a:latin typeface="HelveticaNeueLT W1G 55 Roman" panose="020B0604020202020204" pitchFamily="34" charset="0"/>
              </a:rPr>
              <a:t>för 2023 </a:t>
            </a:r>
            <a:r>
              <a:rPr lang="sv-SE" sz="900" dirty="0">
                <a:solidFill>
                  <a:schemeClr val="tx1">
                    <a:lumMod val="75000"/>
                  </a:schemeClr>
                </a:solidFill>
                <a:latin typeface="HelveticaNeueLT W1G 55 Roman" panose="020B0604020202020204" pitchFamily="34" charset="0"/>
              </a:rPr>
              <a:t>och framåt är prognostiserade värden.</a:t>
            </a:r>
          </a:p>
        </p:txBody>
      </p:sp>
      <p:sp>
        <p:nvSpPr>
          <p:cNvPr id="8" name="textruta 7"/>
          <p:cNvSpPr txBox="1"/>
          <p:nvPr/>
        </p:nvSpPr>
        <p:spPr>
          <a:xfrm>
            <a:off x="3518255" y="745673"/>
            <a:ext cx="4694294" cy="261610"/>
          </a:xfrm>
          <a:prstGeom prst="rect">
            <a:avLst/>
          </a:prstGeom>
          <a:noFill/>
        </p:spPr>
        <p:txBody>
          <a:bodyPr wrap="square" rtlCol="0">
            <a:spAutoFit/>
          </a:bodyPr>
          <a:lstStyle/>
          <a:p>
            <a:r>
              <a:rPr lang="sv-SE" sz="1100" dirty="0">
                <a:solidFill>
                  <a:srgbClr val="3C3C3C"/>
                </a:solidFill>
              </a:rPr>
              <a:t>Folkmängd och förändringskomponenter i Krokoms kommun</a:t>
            </a:r>
          </a:p>
        </p:txBody>
      </p:sp>
      <p:graphicFrame>
        <p:nvGraphicFramePr>
          <p:cNvPr id="7" name="Tabell 6">
            <a:extLst>
              <a:ext uri="{FF2B5EF4-FFF2-40B4-BE49-F238E27FC236}">
                <a16:creationId xmlns:a16="http://schemas.microsoft.com/office/drawing/2014/main" id="{C77FD396-C0F2-B0E7-692B-D8359892F032}"/>
              </a:ext>
            </a:extLst>
          </p:cNvPr>
          <p:cNvGraphicFramePr>
            <a:graphicFrameLocks noGrp="1"/>
          </p:cNvGraphicFramePr>
          <p:nvPr>
            <p:extLst>
              <p:ext uri="{D42A27DB-BD31-4B8C-83A1-F6EECF244321}">
                <p14:modId xmlns:p14="http://schemas.microsoft.com/office/powerpoint/2010/main" val="2389195313"/>
              </p:ext>
            </p:extLst>
          </p:nvPr>
        </p:nvGraphicFramePr>
        <p:xfrm>
          <a:off x="3618346" y="1078345"/>
          <a:ext cx="3695700" cy="1828797"/>
        </p:xfrm>
        <a:graphic>
          <a:graphicData uri="http://schemas.openxmlformats.org/drawingml/2006/table">
            <a:tbl>
              <a:tblPr firstRow="1" firstCol="1"/>
              <a:tblGrid>
                <a:gridCol w="1104900">
                  <a:extLst>
                    <a:ext uri="{9D8B030D-6E8A-4147-A177-3AD203B41FA5}">
                      <a16:colId xmlns:a16="http://schemas.microsoft.com/office/drawing/2014/main" val="715105008"/>
                    </a:ext>
                  </a:extLst>
                </a:gridCol>
                <a:gridCol w="431800">
                  <a:extLst>
                    <a:ext uri="{9D8B030D-6E8A-4147-A177-3AD203B41FA5}">
                      <a16:colId xmlns:a16="http://schemas.microsoft.com/office/drawing/2014/main" val="386071033"/>
                    </a:ext>
                  </a:extLst>
                </a:gridCol>
                <a:gridCol w="431800">
                  <a:extLst>
                    <a:ext uri="{9D8B030D-6E8A-4147-A177-3AD203B41FA5}">
                      <a16:colId xmlns:a16="http://schemas.microsoft.com/office/drawing/2014/main" val="797455582"/>
                    </a:ext>
                  </a:extLst>
                </a:gridCol>
                <a:gridCol w="431800">
                  <a:extLst>
                    <a:ext uri="{9D8B030D-6E8A-4147-A177-3AD203B41FA5}">
                      <a16:colId xmlns:a16="http://schemas.microsoft.com/office/drawing/2014/main" val="3206667429"/>
                    </a:ext>
                  </a:extLst>
                </a:gridCol>
                <a:gridCol w="431800">
                  <a:extLst>
                    <a:ext uri="{9D8B030D-6E8A-4147-A177-3AD203B41FA5}">
                      <a16:colId xmlns:a16="http://schemas.microsoft.com/office/drawing/2014/main" val="2389473977"/>
                    </a:ext>
                  </a:extLst>
                </a:gridCol>
                <a:gridCol w="431800">
                  <a:extLst>
                    <a:ext uri="{9D8B030D-6E8A-4147-A177-3AD203B41FA5}">
                      <a16:colId xmlns:a16="http://schemas.microsoft.com/office/drawing/2014/main" val="1703696767"/>
                    </a:ext>
                  </a:extLst>
                </a:gridCol>
                <a:gridCol w="431800">
                  <a:extLst>
                    <a:ext uri="{9D8B030D-6E8A-4147-A177-3AD203B41FA5}">
                      <a16:colId xmlns:a16="http://schemas.microsoft.com/office/drawing/2014/main" val="4045521997"/>
                    </a:ext>
                  </a:extLst>
                </a:gridCol>
              </a:tblGrid>
              <a:tr h="248085">
                <a:tc>
                  <a:txBody>
                    <a:bodyPr/>
                    <a:lstStyle/>
                    <a:p>
                      <a:pPr algn="l" fontAlgn="ctr"/>
                      <a:r>
                        <a:rPr lang="sv-SE" sz="800" b="0" i="0" u="none" strike="noStrike">
                          <a:solidFill>
                            <a:srgbClr val="477081"/>
                          </a:solidFill>
                          <a:effectLst/>
                          <a:latin typeface="Franklin Gothic Medium" panose="020B0603020102020204" pitchFamily="34" charset="0"/>
                        </a:rPr>
                        <a:t>Komponenter</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1980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1990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2000</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tc>
                  <a:txBody>
                    <a:bodyPr/>
                    <a:lstStyle/>
                    <a:p>
                      <a:pPr algn="r" fontAlgn="ctr"/>
                      <a:r>
                        <a:rPr lang="sv-SE" sz="800" b="0" i="0" u="none" strike="noStrike">
                          <a:solidFill>
                            <a:srgbClr val="FFFFFF"/>
                          </a:solidFill>
                          <a:effectLst/>
                          <a:latin typeface="Franklin Gothic Medium" panose="020B0603020102020204" pitchFamily="34" charset="0"/>
                        </a:rPr>
                        <a:t>2037</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7081"/>
                    </a:solidFill>
                  </a:tcPr>
                </a:tc>
                <a:extLst>
                  <a:ext uri="{0D108BD9-81ED-4DB2-BD59-A6C34878D82A}">
                    <a16:rowId xmlns:a16="http://schemas.microsoft.com/office/drawing/2014/main" val="3081760364"/>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Födda</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152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196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148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138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159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31922923"/>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Döda</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200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194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156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164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150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183</a:t>
                      </a:r>
                    </a:p>
                  </a:txBody>
                  <a:tcPr marL="7620" marR="7620" marT="7620" marB="0" anchor="b">
                    <a:lnL>
                      <a:noFill/>
                    </a:lnL>
                    <a:lnR>
                      <a:noFill/>
                    </a:lnR>
                    <a:lnT>
                      <a:noFill/>
                    </a:lnT>
                    <a:lnB>
                      <a:noFill/>
                    </a:lnB>
                  </a:tcPr>
                </a:tc>
                <a:extLst>
                  <a:ext uri="{0D108BD9-81ED-4DB2-BD59-A6C34878D82A}">
                    <a16:rowId xmlns:a16="http://schemas.microsoft.com/office/drawing/2014/main" val="413818189"/>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Födelseöverskott</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a:t>
                      </a:r>
                    </a:p>
                  </a:txBody>
                  <a:tcPr marL="7620" marR="7620" marT="7620" marB="0" anchor="b">
                    <a:lnL>
                      <a:noFill/>
                    </a:lnL>
                    <a:lnR>
                      <a:noFill/>
                    </a:lnR>
                    <a:lnT>
                      <a:noFill/>
                    </a:lnT>
                    <a:lnB>
                      <a:noFill/>
                    </a:lnB>
                  </a:tcPr>
                </a:tc>
                <a:extLst>
                  <a:ext uri="{0D108BD9-81ED-4DB2-BD59-A6C34878D82A}">
                    <a16:rowId xmlns:a16="http://schemas.microsoft.com/office/drawing/2014/main" val="3918513094"/>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Inflyttade</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603</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820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734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1 031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975</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1 100</a:t>
                      </a:r>
                    </a:p>
                  </a:txBody>
                  <a:tcPr marL="7620" marR="7620" marT="7620" marB="0" anchor="b">
                    <a:lnL>
                      <a:noFill/>
                    </a:lnL>
                    <a:lnR>
                      <a:noFill/>
                    </a:lnR>
                    <a:lnT>
                      <a:noFill/>
                    </a:lnT>
                    <a:lnB>
                      <a:noFill/>
                    </a:lnB>
                  </a:tcPr>
                </a:tc>
                <a:extLst>
                  <a:ext uri="{0D108BD9-81ED-4DB2-BD59-A6C34878D82A}">
                    <a16:rowId xmlns:a16="http://schemas.microsoft.com/office/drawing/2014/main" val="4135192815"/>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Utflyttade</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579</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562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770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841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841</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963</a:t>
                      </a:r>
                    </a:p>
                  </a:txBody>
                  <a:tcPr marL="7620" marR="7620" marT="7620" marB="0" anchor="b">
                    <a:lnL>
                      <a:noFill/>
                    </a:lnL>
                    <a:lnR>
                      <a:noFill/>
                    </a:lnR>
                    <a:lnT>
                      <a:noFill/>
                    </a:lnT>
                    <a:lnB>
                      <a:noFill/>
                    </a:lnB>
                  </a:tcPr>
                </a:tc>
                <a:extLst>
                  <a:ext uri="{0D108BD9-81ED-4DB2-BD59-A6C34878D82A}">
                    <a16:rowId xmlns:a16="http://schemas.microsoft.com/office/drawing/2014/main" val="2944973369"/>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Flyttnetto</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258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-36</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190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134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137</a:t>
                      </a:r>
                    </a:p>
                  </a:txBody>
                  <a:tcPr marL="7620" marR="7620" marT="7620" marB="0" anchor="b">
                    <a:lnL>
                      <a:noFill/>
                    </a:lnL>
                    <a:lnR>
                      <a:noFill/>
                    </a:lnR>
                    <a:lnT>
                      <a:noFill/>
                    </a:lnT>
                    <a:lnB>
                      <a:noFill/>
                    </a:lnB>
                  </a:tcPr>
                </a:tc>
                <a:extLst>
                  <a:ext uri="{0D108BD9-81ED-4DB2-BD59-A6C34878D82A}">
                    <a16:rowId xmlns:a16="http://schemas.microsoft.com/office/drawing/2014/main" val="1257908797"/>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Folkökning</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260</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-68</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174</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122</a:t>
                      </a:r>
                    </a:p>
                  </a:txBody>
                  <a:tcPr marL="7620" marR="7620" marT="762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113</a:t>
                      </a:r>
                    </a:p>
                  </a:txBody>
                  <a:tcPr marL="7620" marR="7620" marT="7620" marB="0" anchor="b">
                    <a:lnL>
                      <a:noFill/>
                    </a:lnL>
                    <a:lnR>
                      <a:noFill/>
                    </a:lnR>
                    <a:lnT>
                      <a:noFill/>
                    </a:lnT>
                    <a:lnB>
                      <a:noFill/>
                    </a:lnB>
                  </a:tcPr>
                </a:tc>
                <a:extLst>
                  <a:ext uri="{0D108BD9-81ED-4DB2-BD59-A6C34878D82A}">
                    <a16:rowId xmlns:a16="http://schemas.microsoft.com/office/drawing/2014/main" val="830431600"/>
                  </a:ext>
                </a:extLst>
              </a:tr>
              <a:tr h="197589">
                <a:tc>
                  <a:txBody>
                    <a:bodyPr/>
                    <a:lstStyle/>
                    <a:p>
                      <a:pPr algn="l" fontAlgn="b"/>
                      <a:r>
                        <a:rPr lang="sv-SE" sz="800" b="0" i="0" u="none" strike="noStrike">
                          <a:solidFill>
                            <a:srgbClr val="000000"/>
                          </a:solidFill>
                          <a:effectLst/>
                          <a:latin typeface="Franklin Gothic Medium" panose="020B0603020102020204" pitchFamily="34" charset="0"/>
                        </a:rPr>
                        <a:t>Folkmängd</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13 418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14 373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14 154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15 532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15 654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18 300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550596"/>
                  </a:ext>
                </a:extLst>
              </a:tr>
            </a:tbl>
          </a:graphicData>
        </a:graphic>
      </p:graphicFrame>
      <p:pic>
        <p:nvPicPr>
          <p:cNvPr id="9" name="Bildobjekt 8">
            <a:extLst>
              <a:ext uri="{FF2B5EF4-FFF2-40B4-BE49-F238E27FC236}">
                <a16:creationId xmlns:a16="http://schemas.microsoft.com/office/drawing/2014/main" id="{74EFA5F7-5324-10DE-FD3A-FF4122B9CE5E}"/>
              </a:ext>
            </a:extLst>
          </p:cNvPr>
          <p:cNvPicPr>
            <a:picLocks noChangeAspect="1"/>
          </p:cNvPicPr>
          <p:nvPr/>
        </p:nvPicPr>
        <p:blipFill>
          <a:blip r:embed="rId3"/>
          <a:stretch>
            <a:fillRect/>
          </a:stretch>
        </p:blipFill>
        <p:spPr>
          <a:xfrm>
            <a:off x="2463501" y="3391987"/>
            <a:ext cx="6446520" cy="1005840"/>
          </a:xfrm>
          <a:prstGeom prst="rect">
            <a:avLst/>
          </a:prstGeom>
        </p:spPr>
      </p:pic>
    </p:spTree>
    <p:extLst>
      <p:ext uri="{BB962C8B-B14F-4D97-AF65-F5344CB8AC3E}">
        <p14:creationId xmlns:p14="http://schemas.microsoft.com/office/powerpoint/2010/main" val="43499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8</a:t>
            </a:fld>
            <a:endParaRPr lang="sv-SE" sz="1050" dirty="0">
              <a:solidFill>
                <a:srgbClr val="3C3C3C"/>
              </a:solidFill>
            </a:endParaRPr>
          </a:p>
        </p:txBody>
      </p:sp>
      <p:pic>
        <p:nvPicPr>
          <p:cNvPr id="3" name="Picture 3">
            <a:extLst>
              <a:ext uri="{C183D7F6-B498-43B3-948B-1728B52AA6E4}">
                <adec:decorative xmlns:adec="http://schemas.microsoft.com/office/drawing/2017/decorative" xmlns=""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5" name="Rubrik 4">
            <a:extLst>
              <a:ext uri="{FF2B5EF4-FFF2-40B4-BE49-F238E27FC236}">
                <a16:creationId xmlns:a16="http://schemas.microsoft.com/office/drawing/2014/main" id="{8A69F83E-AD84-49AC-9959-5E32016EA078}"/>
              </a:ext>
            </a:extLst>
          </p:cNvPr>
          <p:cNvSpPr>
            <a:spLocks noGrp="1"/>
          </p:cNvSpPr>
          <p:nvPr>
            <p:ph type="title" idx="4294967295"/>
          </p:nvPr>
        </p:nvSpPr>
        <p:spPr>
          <a:xfrm>
            <a:off x="1752462" y="1389675"/>
            <a:ext cx="5971446" cy="15535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2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FOLKMÄNGDENS UTVECKLING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28303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2AE17096-091F-48CF-AB87-1F12EB51A3DD}"/>
              </a:ext>
            </a:extLst>
          </p:cNvPr>
          <p:cNvSpPr>
            <a:spLocks noGrp="1"/>
          </p:cNvSpPr>
          <p:nvPr>
            <p:ph type="title"/>
          </p:nvPr>
        </p:nvSpPr>
        <p:spPr/>
        <p:txBody>
          <a:bodyPr/>
          <a:lstStyle/>
          <a:p>
            <a:r>
              <a:rPr lang="sv-SE" sz="800" b="1" dirty="0">
                <a:solidFill>
                  <a:schemeClr val="tx1">
                    <a:lumMod val="75000"/>
                  </a:schemeClr>
                </a:solidFill>
              </a:rPr>
              <a:t>FOLKMÄNGDENS UTVECKLING</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adec="http://schemas.microsoft.com/office/drawing/2017/decorative" xmlns=""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adec="http://schemas.microsoft.com/office/drawing/2017/decorative" xmlns=""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4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folkmängden 1980-2022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folkmängd 2023-2037</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Folkmängden kan delas upp i tre åldersgrupper: 0-19 år, 20-64 år samt 65 och äldre. Uppdelningen ligger till grund för beräkningen av försörjningsbördan i kommunen. Trots att uppdelningen är grov ger den en god överblicksbild som gör det lätt att följa utvecklingen över tiden. </a:t>
            </a:r>
          </a:p>
          <a:p>
            <a:pPr>
              <a:lnSpc>
                <a:spcPct val="150000"/>
              </a:lnSpc>
            </a:pPr>
            <a:r>
              <a:rPr lang="sv-SE" sz="900" dirty="0">
                <a:solidFill>
                  <a:schemeClr val="tx1">
                    <a:lumMod val="75000"/>
                  </a:schemeClr>
                </a:solidFill>
                <a:latin typeface="HelveticaNeueLT W1G 55 Roman" panose="020B0604020202020204" pitchFamily="34" charset="0"/>
              </a:rPr>
              <a:t>I diagrammet till höger visas utvecklingen av dessa åldersgrupper från 1980 </a:t>
            </a:r>
            <a:r>
              <a:rPr lang="sv-SE" sz="900">
                <a:solidFill>
                  <a:schemeClr val="tx1">
                    <a:lumMod val="75000"/>
                  </a:schemeClr>
                </a:solidFill>
                <a:latin typeface="HelveticaNeueLT W1G 55 Roman" panose="020B0604020202020204" pitchFamily="34" charset="0"/>
              </a:rPr>
              <a:t>till 2037.</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olkmängd år 1980 till 2037, dels totalt och dels uppdelat på åldersklasserna 0 till 19 år, 20 till 64 år samt 65 år eller äldre." title="Antal invånare i Krokoms kommun 1980 till 2037">
            <a:extLst>
              <a:ext uri="{FF2B5EF4-FFF2-40B4-BE49-F238E27FC236}">
                <a16:creationId xmlns:a16="http://schemas.microsoft.com/office/drawing/2014/main" id="{5FA79822-6DAB-BCEA-1929-D383B1C3AFBF}"/>
              </a:ext>
            </a:extLst>
          </p:cNvPr>
          <p:cNvPicPr>
            <a:picLocks noChangeAspect="1"/>
          </p:cNvPicPr>
          <p:nvPr/>
        </p:nvPicPr>
        <p:blipFill>
          <a:blip r:embed="rId3"/>
          <a:stretch>
            <a:fillRect/>
          </a:stretch>
        </p:blipFill>
        <p:spPr>
          <a:xfrm>
            <a:off x="2768600" y="381000"/>
            <a:ext cx="5586331" cy="4267200"/>
          </a:xfrm>
          <a:prstGeom prst="rect">
            <a:avLst/>
          </a:prstGeom>
        </p:spPr>
      </p:pic>
    </p:spTree>
    <p:extLst>
      <p:ext uri="{BB962C8B-B14F-4D97-AF65-F5344CB8AC3E}">
        <p14:creationId xmlns:p14="http://schemas.microsoft.com/office/powerpoint/2010/main" val="671295359"/>
      </p:ext>
    </p:extLst>
  </p:cSld>
  <p:clrMapOvr>
    <a:masterClrMapping/>
  </p:clrMapOvr>
</p:sld>
</file>

<file path=ppt/theme/theme1.xml><?xml version="1.0" encoding="utf-8"?>
<a:theme xmlns:a="http://schemas.openxmlformats.org/drawingml/2006/main" name="Statisticon_pptmall_skarm16-9_v2x">
  <a:themeElements>
    <a:clrScheme name="Anpassat 1">
      <a:dk1>
        <a:srgbClr val="50505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tisticon">
      <a:majorFont>
        <a:latin typeface="HelveticaNeueLT W1G 55 Roman"/>
        <a:ea typeface=""/>
        <a:cs typeface=""/>
      </a:majorFont>
      <a:minorFont>
        <a:latin typeface="HelveticaNeueLT W1G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2772</TotalTime>
  <Words>5497</Words>
  <Application>Microsoft Office PowerPoint</Application>
  <PresentationFormat>Bildspel på skärmen (16:9)</PresentationFormat>
  <Paragraphs>934</Paragraphs>
  <Slides>42</Slides>
  <Notes>17</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42</vt:i4>
      </vt:variant>
    </vt:vector>
  </HeadingPairs>
  <TitlesOfParts>
    <vt:vector size="52" baseType="lpstr">
      <vt:lpstr>Arial</vt:lpstr>
      <vt:lpstr>Calibri</vt:lpstr>
      <vt:lpstr>Franklin Gothic Book</vt:lpstr>
      <vt:lpstr>Franklin Gothic Medium</vt:lpstr>
      <vt:lpstr>HeiT</vt:lpstr>
      <vt:lpstr>HelveticaNeueLT W1G 55 Roman</vt:lpstr>
      <vt:lpstr>HelveticaNeueLT W1G 56 It</vt:lpstr>
      <vt:lpstr>HelveticaNeueLT W1G 75 Bd</vt:lpstr>
      <vt:lpstr>Times New Roman</vt:lpstr>
      <vt:lpstr>Statisticon_pptmall_skarm16-9_v2x</vt:lpstr>
      <vt:lpstr>BEFOLKNINGSPROGNOS 2023 - 2037  </vt:lpstr>
      <vt:lpstr>INNEHÅLLSFÖRTECKNING</vt:lpstr>
      <vt:lpstr>Del 1  INLEDNING OCH  SAMMANFATTNING</vt:lpstr>
      <vt:lpstr>INLEDNING</vt:lpstr>
      <vt:lpstr>INLEDNING (forts.)</vt:lpstr>
      <vt:lpstr>SAMMANFATTNING</vt:lpstr>
      <vt:lpstr>SAMMANFATTNING (forts.)</vt:lpstr>
      <vt:lpstr>Del 2  FOLKMÄNGDENS UTVECKLING</vt:lpstr>
      <vt:lpstr>FOLKMÄNGDENS UTVECKLING</vt:lpstr>
      <vt:lpstr>FOLKMÄNGDENS UTVECKLINGSTAKT</vt:lpstr>
      <vt:lpstr>FÖRSÖRJNINGSBÖRDA</vt:lpstr>
      <vt:lpstr>FÖDDA, DÖDA OCH FÖDELSEÖVERSKOTT</vt:lpstr>
      <vt:lpstr>IN- OCH UTFLYTTADE SAMT FLYTTNETTO</vt:lpstr>
      <vt:lpstr>FLYTTNETTO OCH FÖDELSEÖVERSKOTT</vt:lpstr>
      <vt:lpstr>Del 3 DEMOGRAFISKA EFFEKTER</vt:lpstr>
      <vt:lpstr>BEFOLKNINGENS SAMMANSÄTTNING EFTER ÅLDER</vt:lpstr>
      <vt:lpstr>FÖRÄNDRING I ÅLDERSSTRUKTUREN</vt:lpstr>
      <vt:lpstr>GENOMSNITTSÅLDER</vt:lpstr>
      <vt:lpstr>UTVECKLING AV ANTALET BARN</vt:lpstr>
      <vt:lpstr>UTVECKLING AV ANTALET UNGDOMAR</vt:lpstr>
      <vt:lpstr>UTVECKLING AV ANTALET VUXNA</vt:lpstr>
      <vt:lpstr>UTVECKLING AV ANTALET ÄLDRE</vt:lpstr>
      <vt:lpstr>Del 4  BAKGRUND OCH ANTAGANDEN</vt:lpstr>
      <vt:lpstr>BAKGRUND</vt:lpstr>
      <vt:lpstr>FOLKMÄNGDENS ÅLDERSSTRUKTUR</vt:lpstr>
      <vt:lpstr>ANTAL MÄN OCH KVINNOR</vt:lpstr>
      <vt:lpstr>KVINNORS FRUKTSAMHET I OLIKA ÅLDRAR </vt:lpstr>
      <vt:lpstr>FRUKTSAMHETENS UTVECKLING ÖVER TID</vt:lpstr>
      <vt:lpstr>IN- OCH UTFLYTTNING</vt:lpstr>
      <vt:lpstr>FLYTTARNA OCH ÅLDERSSTRUKTUREN</vt:lpstr>
      <vt:lpstr>INVÅNARNAS BENÄGENHET ATT FLYTTA</vt:lpstr>
      <vt:lpstr>KVINNORS BENÄGENHET ATT FLYTTA</vt:lpstr>
      <vt:lpstr>MÄNS BENÄGENHET ATT FLYTTA</vt:lpstr>
      <vt:lpstr>Del 5  METOD</vt:lpstr>
      <vt:lpstr>METODBESKRIVNING</vt:lpstr>
      <vt:lpstr>METODBESKRIVNING (forts.)</vt:lpstr>
      <vt:lpstr> TABELLBILAGA</vt:lpstr>
      <vt:lpstr>FOLKMÄNGD EFTER ÅLDERSKLASS</vt:lpstr>
      <vt:lpstr>FOLKMÄNGD EFTER ÅLDERSKLASS</vt:lpstr>
      <vt:lpstr>FOLKMÄNGD EFTER ÅLDERSKLASS (forts.)</vt:lpstr>
      <vt:lpstr>FOLKMÄNGD EFTER ÅLDERSKLASS (forts.)</vt:lpstr>
      <vt:lpstr>KONTAKTUPPGIFTER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Befolkningsprognos Krokoms kommun 2023 - 2037</dc:title>
  <dc:creator>Mats Forsberg</dc:creator>
  <cp:lastModifiedBy>Fredrik Runfors</cp:lastModifiedBy>
  <cp:revision>185</cp:revision>
  <cp:lastPrinted>2020-10-21T15:09:54Z</cp:lastPrinted>
  <dcterms:created xsi:type="dcterms:W3CDTF">2020-08-18T05:47:52Z</dcterms:created>
  <dcterms:modified xsi:type="dcterms:W3CDTF">2023-04-20T08:44:37Z</dcterms:modified>
</cp:coreProperties>
</file>